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22" r:id="rId2"/>
    <p:sldId id="733" r:id="rId3"/>
    <p:sldId id="463" r:id="rId4"/>
    <p:sldId id="742" r:id="rId5"/>
    <p:sldId id="724" r:id="rId6"/>
    <p:sldId id="726" r:id="rId7"/>
    <p:sldId id="727" r:id="rId8"/>
    <p:sldId id="739" r:id="rId9"/>
    <p:sldId id="731" r:id="rId10"/>
    <p:sldId id="734" r:id="rId11"/>
    <p:sldId id="740" r:id="rId12"/>
    <p:sldId id="738" r:id="rId13"/>
    <p:sldId id="743" r:id="rId14"/>
    <p:sldId id="744" r:id="rId15"/>
    <p:sldId id="732" r:id="rId16"/>
    <p:sldId id="725" r:id="rId17"/>
    <p:sldId id="728" r:id="rId18"/>
    <p:sldId id="745" r:id="rId19"/>
    <p:sldId id="735" r:id="rId20"/>
    <p:sldId id="729" r:id="rId21"/>
    <p:sldId id="746" r:id="rId22"/>
    <p:sldId id="736" r:id="rId23"/>
    <p:sldId id="259" r:id="rId24"/>
  </p:sldIdLst>
  <p:sldSz cx="27432000" cy="20574000"/>
  <p:notesSz cx="6858000" cy="9144000"/>
  <p:custDataLst>
    <p:tags r:id="rId27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9" autoAdjust="0"/>
    <p:restoredTop sz="88535" autoAdjust="0"/>
  </p:normalViewPr>
  <p:slideViewPr>
    <p:cSldViewPr snapToGrid="0" snapToObjects="1" showGuides="1">
      <p:cViewPr varScale="1">
        <p:scale>
          <a:sx n="48" d="100"/>
          <a:sy n="48" d="100"/>
        </p:scale>
        <p:origin x="1780" y="80"/>
      </p:cViewPr>
      <p:guideLst>
        <p:guide orient="horz" pos="6480"/>
        <p:guide pos="8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7629" y="0"/>
            <a:ext cx="27479625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47628" y="0"/>
            <a:ext cx="27479628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274320" tIns="137160" rIns="274320" bIns="137160" anchor="ctr"/>
          <a:lstStyle/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310941" y="1325565"/>
            <a:ext cx="15206661" cy="5072064"/>
          </a:xfrm>
        </p:spPr>
        <p:txBody>
          <a:bodyPr anchor="ctr"/>
          <a:lstStyle>
            <a:lvl1pPr marL="0" indent="0">
              <a:buNone/>
              <a:defRPr sz="8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387" y="17649168"/>
            <a:ext cx="6294735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580" y="17287973"/>
            <a:ext cx="2170449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447797" y="19154775"/>
            <a:ext cx="17526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432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27432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274320" tIns="137160" rIns="274320" bIns="137160" anchor="ctr"/>
          <a:lstStyle/>
          <a:p>
            <a:pPr>
              <a:defRPr/>
            </a:pPr>
            <a:endParaRPr lang="en-US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317283" y="11818617"/>
            <a:ext cx="25237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28" y="12239453"/>
            <a:ext cx="7214616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7797" y="19154775"/>
            <a:ext cx="17526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42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265117" y="433394"/>
            <a:ext cx="24884061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7797" y="19154775"/>
            <a:ext cx="17526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42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265116" y="433390"/>
            <a:ext cx="24884061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66825" y="433390"/>
            <a:ext cx="24884064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47802" y="4071939"/>
            <a:ext cx="24703089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7802" y="17564102"/>
            <a:ext cx="24703089" cy="885825"/>
          </a:xfrm>
        </p:spPr>
        <p:txBody>
          <a:bodyPr>
            <a:noAutofit/>
          </a:bodyPr>
          <a:lstStyle>
            <a:lvl1pPr>
              <a:buFontTx/>
              <a:buNone/>
              <a:defRPr sz="4200"/>
            </a:lvl1pPr>
            <a:lvl2pPr>
              <a:defRPr sz="4200"/>
            </a:lvl2pPr>
            <a:lvl3pPr>
              <a:defRPr sz="4200"/>
            </a:lvl3pPr>
            <a:lvl4pPr>
              <a:defRPr sz="4200"/>
            </a:lvl4pPr>
            <a:lvl5pPr>
              <a:defRPr sz="42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13220702"/>
            <a:ext cx="23317200" cy="4086225"/>
          </a:xfrm>
        </p:spPr>
        <p:txBody>
          <a:bodyPr anchor="t"/>
          <a:lstStyle>
            <a:lvl1pPr algn="l">
              <a:defRPr sz="1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8720140"/>
            <a:ext cx="23317200" cy="4500561"/>
          </a:xfrm>
        </p:spPr>
        <p:txBody>
          <a:bodyPr anchor="b"/>
          <a:lstStyle>
            <a:lvl1pPr marL="0" indent="0">
              <a:buNone/>
              <a:defRPr sz="6000"/>
            </a:lvl1pPr>
            <a:lvl2pPr marL="1371600" indent="0">
              <a:buNone/>
              <a:defRPr sz="5400"/>
            </a:lvl2pPr>
            <a:lvl3pPr marL="2743200" indent="0">
              <a:buNone/>
              <a:defRPr sz="4800"/>
            </a:lvl3pPr>
            <a:lvl4pPr marL="4114800" indent="0">
              <a:buNone/>
              <a:defRPr sz="4200"/>
            </a:lvl4pPr>
            <a:lvl5pPr marL="5486400" indent="0">
              <a:buNone/>
              <a:defRPr sz="4200"/>
            </a:lvl5pPr>
            <a:lvl6pPr marL="6858000" indent="0">
              <a:buNone/>
              <a:defRPr sz="4200"/>
            </a:lvl6pPr>
            <a:lvl7pPr marL="8229600" indent="0">
              <a:buNone/>
              <a:defRPr sz="4200"/>
            </a:lvl7pPr>
            <a:lvl8pPr marL="9601200" indent="0">
              <a:buNone/>
              <a:defRPr sz="4200"/>
            </a:lvl8pPr>
            <a:lvl9pPr marL="1097280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4800602"/>
            <a:ext cx="12115800" cy="13577889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4800602"/>
            <a:ext cx="12115800" cy="13577889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30" y="589041"/>
            <a:ext cx="246888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605339"/>
            <a:ext cx="12120564" cy="191928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6524625"/>
            <a:ext cx="12120564" cy="11853864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4605339"/>
            <a:ext cx="12125325" cy="191928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6524625"/>
            <a:ext cx="12125325" cy="11853864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2" y="3757926"/>
            <a:ext cx="9024939" cy="348615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3757927"/>
            <a:ext cx="15335250" cy="14620563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2" y="7698531"/>
            <a:ext cx="9024939" cy="10679958"/>
          </a:xfrm>
        </p:spPr>
        <p:txBody>
          <a:bodyPr/>
          <a:lstStyle>
            <a:lvl1pPr marL="0" indent="0">
              <a:buNone/>
              <a:defRPr sz="4200"/>
            </a:lvl1pPr>
            <a:lvl2pPr marL="1371600" indent="0">
              <a:buNone/>
              <a:defRPr sz="3600"/>
            </a:lvl2pPr>
            <a:lvl3pPr marL="2743200" indent="0">
              <a:buNone/>
              <a:defRPr sz="3000"/>
            </a:lvl3pPr>
            <a:lvl4pPr marL="4114800" indent="0">
              <a:buNone/>
              <a:defRPr sz="2700"/>
            </a:lvl4pPr>
            <a:lvl5pPr marL="5486400" indent="0">
              <a:buNone/>
              <a:defRPr sz="2700"/>
            </a:lvl5pPr>
            <a:lvl6pPr marL="6858000" indent="0">
              <a:buNone/>
              <a:defRPr sz="2700"/>
            </a:lvl6pPr>
            <a:lvl7pPr marL="8229600" indent="0">
              <a:buNone/>
              <a:defRPr sz="2700"/>
            </a:lvl7pPr>
            <a:lvl8pPr marL="9601200" indent="0">
              <a:buNone/>
              <a:defRPr sz="2700"/>
            </a:lvl8pPr>
            <a:lvl9pPr marL="10972800" indent="0">
              <a:buNone/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336564"/>
            <a:ext cx="246888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7797" y="19154775"/>
            <a:ext cx="17526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42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1"/>
            <a:ext cx="27432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2"/>
            <a:ext cx="27432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274320" tIns="137160" rIns="274320" bIns="137160" anchor="ctr"/>
          <a:lstStyle/>
          <a:p>
            <a:pPr>
              <a:defRPr/>
            </a:pPr>
            <a:endParaRPr lang="en-US" sz="54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1600200" y="18935700"/>
            <a:ext cx="18783300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274320" tIns="137160" rIns="274320" bIns="137160"/>
          <a:lstStyle/>
          <a:p>
            <a:pPr>
              <a:defRPr/>
            </a:pPr>
            <a:endParaRPr lang="en-US" sz="54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265116" y="433390"/>
            <a:ext cx="24884061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828" y="18277332"/>
            <a:ext cx="5647614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371600" rtl="0" eaLnBrk="1" latinLnBrk="0" hangingPunct="1">
        <a:spcBef>
          <a:spcPct val="0"/>
        </a:spcBef>
        <a:buNone/>
        <a:defRPr sz="96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023939" indent="-1023939" algn="l" defTabSz="1371600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9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228850" indent="-857250" algn="l" defTabSz="1371600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7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3429000" indent="-685800" algn="l" defTabSz="1371600" rtl="0" eaLnBrk="1" latinLnBrk="0" hangingPunct="1">
        <a:spcBef>
          <a:spcPct val="20000"/>
        </a:spcBef>
        <a:buFont typeface="Lucida Grande"/>
        <a:buChar char="-"/>
        <a:defRPr sz="72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4800600" indent="-685800" algn="l" defTabSz="1371600" rtl="0" eaLnBrk="1" latinLnBrk="0" hangingPunct="1">
        <a:spcBef>
          <a:spcPct val="20000"/>
        </a:spcBef>
        <a:buFont typeface="Arial"/>
        <a:buChar char="–"/>
        <a:defRPr sz="6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6172200" indent="-685800" algn="l" defTabSz="1371600" rtl="0" eaLnBrk="1" latinLnBrk="0" hangingPunct="1">
        <a:spcBef>
          <a:spcPct val="20000"/>
        </a:spcBef>
        <a:buFont typeface="Arial"/>
        <a:buChar char="»"/>
        <a:defRPr sz="6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7543800" indent="-685800" algn="l" defTabSz="1371600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1371600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1371600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1371600" rtl="0" eaLnBrk="1" latinLnBrk="0" hangingPunct="1">
        <a:spcBef>
          <a:spcPct val="200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13716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13716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13716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13716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13716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13716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13716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13716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D:\data\GadgetronSummerSchool\localize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447040" y="-134936"/>
            <a:ext cx="26984960" cy="8019095"/>
          </a:xfrm>
        </p:spPr>
        <p:txBody>
          <a:bodyPr>
            <a:normAutofit/>
          </a:bodyPr>
          <a:lstStyle/>
          <a:p>
            <a:pPr algn="ctr"/>
            <a:r>
              <a:rPr lang="en-US" sz="11100" b="1" dirty="0">
                <a:solidFill>
                  <a:srgbClr val="FFFF00"/>
                </a:solidFill>
              </a:rPr>
              <a:t>Connect Gadgetron to MR scanner</a:t>
            </a:r>
          </a:p>
          <a:p>
            <a:pPr algn="ctr"/>
            <a:r>
              <a:rPr lang="en-US" sz="11100" i="1" dirty="0"/>
              <a:t>An interactive session for </a:t>
            </a:r>
            <a:r>
              <a:rPr lang="en-US" sz="11100" i="1" dirty="0" err="1"/>
              <a:t>IceGadgetron</a:t>
            </a:r>
            <a:endParaRPr lang="en-US" sz="96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874520" y="9683642"/>
            <a:ext cx="24130000" cy="801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11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dirty="0">
                <a:cs typeface="Arial"/>
              </a:rPr>
              <a:t>Hui Xue</a:t>
            </a:r>
          </a:p>
          <a:p>
            <a:pPr algn="ctr"/>
            <a:endParaRPr lang="en-US" sz="8000" dirty="0">
              <a:cs typeface="Arial"/>
            </a:endParaRPr>
          </a:p>
          <a:p>
            <a:pPr algn="ctr"/>
            <a:r>
              <a:rPr lang="en-US" sz="8000" b="1" i="1" dirty="0">
                <a:cs typeface="Arial"/>
              </a:rPr>
              <a:t>NHLBI, NIH</a:t>
            </a:r>
          </a:p>
          <a:p>
            <a:pPr algn="ctr"/>
            <a:r>
              <a:rPr lang="en-US" sz="8000" b="1" i="1" dirty="0">
                <a:cs typeface="Arial"/>
              </a:rPr>
              <a:t>June 2020</a:t>
            </a:r>
          </a:p>
          <a:p>
            <a:pPr algn="ctr"/>
            <a:endParaRPr lang="en-US" sz="8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gadgetron.ini: parameters to control where to send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8431E-4902-4072-A65B-0EAD59F1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4300537"/>
            <a:ext cx="21631275" cy="1197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gadgetron.ini: use tunnel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4E8F5-AB45-41AE-A6E9-C99A51E2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267" y="3541123"/>
            <a:ext cx="13849350" cy="967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3F24D-A1A9-4DCB-BAB7-57EBF40844A9}"/>
              </a:ext>
            </a:extLst>
          </p:cNvPr>
          <p:cNvSpPr txBox="1"/>
          <p:nvPr/>
        </p:nvSpPr>
        <p:spPr>
          <a:xfrm>
            <a:off x="2072093" y="14825781"/>
            <a:ext cx="2427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ssh</a:t>
            </a:r>
            <a:r>
              <a:rPr lang="en-US" sz="3600" dirty="0"/>
              <a:t> –L </a:t>
            </a:r>
            <a:r>
              <a:rPr lang="en-US" sz="3600" dirty="0">
                <a:solidFill>
                  <a:srgbClr val="FF0000"/>
                </a:solidFill>
              </a:rPr>
              <a:t>localhostname:localgadgetronport</a:t>
            </a:r>
            <a:r>
              <a:rPr lang="en-US" sz="3600" dirty="0"/>
              <a:t>: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remotehostname:remotegadgetronport </a:t>
            </a:r>
            <a:r>
              <a:rPr lang="en-US" sz="3600" dirty="0"/>
              <a:t>–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rsakeyfile</a:t>
            </a:r>
            <a:r>
              <a:rPr lang="en-US" sz="3600" dirty="0"/>
              <a:t> </a:t>
            </a:r>
            <a:r>
              <a:rPr lang="en-US" sz="3600" dirty="0" err="1"/>
              <a:t>gtuser@sshhost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B57EB-F841-4E37-AAED-98F08981FEA8}"/>
              </a:ext>
            </a:extLst>
          </p:cNvPr>
          <p:cNvSpPr txBox="1"/>
          <p:nvPr/>
        </p:nvSpPr>
        <p:spPr>
          <a:xfrm>
            <a:off x="2072093" y="15781186"/>
            <a:ext cx="2427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ssh</a:t>
            </a:r>
            <a:r>
              <a:rPr lang="en-US" sz="3600" dirty="0"/>
              <a:t> –L </a:t>
            </a:r>
            <a:r>
              <a:rPr lang="en-US" sz="3600" dirty="0">
                <a:solidFill>
                  <a:srgbClr val="FF0000"/>
                </a:solidFill>
              </a:rPr>
              <a:t>localhost:9002</a:t>
            </a:r>
            <a:r>
              <a:rPr lang="en-US" sz="3600" dirty="0"/>
              <a:t>: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137.187.135.117:9002 </a:t>
            </a:r>
            <a:r>
              <a:rPr lang="en-US" sz="3600" dirty="0"/>
              <a:t>–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rsakeyfile</a:t>
            </a:r>
            <a:r>
              <a:rPr lang="en-US" sz="3600" dirty="0"/>
              <a:t> gtuser@137.187.135.117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3D42A-A270-4E41-9220-213900B487D3}"/>
              </a:ext>
            </a:extLst>
          </p:cNvPr>
          <p:cNvSpPr txBox="1"/>
          <p:nvPr/>
        </p:nvSpPr>
        <p:spPr>
          <a:xfrm>
            <a:off x="2324097" y="17190720"/>
            <a:ext cx="19503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Flexible connections to </a:t>
            </a:r>
            <a:r>
              <a:rPr lang="en-US" dirty="0" err="1"/>
              <a:t>gadgetron</a:t>
            </a:r>
            <a:r>
              <a:rPr lang="en-US" dirty="0"/>
              <a:t> servers</a:t>
            </a:r>
          </a:p>
        </p:txBody>
      </p:sp>
    </p:spTree>
    <p:extLst>
      <p:ext uri="{BB962C8B-B14F-4D97-AF65-F5344CB8AC3E}">
        <p14:creationId xmlns:p14="http://schemas.microsoft.com/office/powerpoint/2010/main" val="399573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Handle the dependent measurements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DE1D58-DFD3-4AE8-AFAE-8F7A3B8F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90" y="6000750"/>
            <a:ext cx="13544550" cy="10125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0CFB1-03D0-42EF-A36A-ECCD062DEA10}"/>
              </a:ext>
            </a:extLst>
          </p:cNvPr>
          <p:cNvSpPr txBox="1"/>
          <p:nvPr/>
        </p:nvSpPr>
        <p:spPr>
          <a:xfrm>
            <a:off x="1796959" y="8163341"/>
            <a:ext cx="102935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MR scan can depend on previous scans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Sensitivity maps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Pre-scan/surface coil correction data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Noise scans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9158D-0FE6-40CB-88E0-340BCB7C89F8}"/>
              </a:ext>
            </a:extLst>
          </p:cNvPr>
          <p:cNvSpPr/>
          <p:nvPr/>
        </p:nvSpPr>
        <p:spPr bwMode="auto">
          <a:xfrm>
            <a:off x="12762411" y="10437223"/>
            <a:ext cx="11495315" cy="2220686"/>
          </a:xfrm>
          <a:prstGeom prst="rect">
            <a:avLst/>
          </a:prstGeom>
          <a:solidFill>
            <a:srgbClr val="990000">
              <a:alpha val="2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26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Handle the dependent measurements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0CFB1-03D0-42EF-A36A-ECCD062DEA10}"/>
              </a:ext>
            </a:extLst>
          </p:cNvPr>
          <p:cNvSpPr txBox="1"/>
          <p:nvPr/>
        </p:nvSpPr>
        <p:spPr>
          <a:xfrm>
            <a:off x="1265116" y="4479615"/>
            <a:ext cx="25069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IceGadgetron</a:t>
            </a:r>
            <a:r>
              <a:rPr lang="en-US" dirty="0"/>
              <a:t> always first send dependency scans to Gadgetron first, if possible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27DA3-5406-4277-8E55-3F426AA51461}"/>
              </a:ext>
            </a:extLst>
          </p:cNvPr>
          <p:cNvSpPr txBox="1"/>
          <p:nvPr/>
        </p:nvSpPr>
        <p:spPr>
          <a:xfrm>
            <a:off x="3030582" y="6482446"/>
            <a:ext cx="867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GadgetronConfigurator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BE2C4E-C962-44DD-8F45-A5E5E52EB9DB}"/>
              </a:ext>
            </a:extLst>
          </p:cNvPr>
          <p:cNvCxnSpPr>
            <a:cxnSpLocks/>
          </p:cNvCxnSpPr>
          <p:nvPr/>
        </p:nvCxnSpPr>
        <p:spPr>
          <a:xfrm>
            <a:off x="7001688" y="7654282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iamond 9">
            <a:extLst>
              <a:ext uri="{FF2B5EF4-FFF2-40B4-BE49-F238E27FC236}">
                <a16:creationId xmlns:a16="http://schemas.microsoft.com/office/drawing/2014/main" id="{84643E1F-C0ED-4CB4-B817-BB981EA0AC3F}"/>
              </a:ext>
            </a:extLst>
          </p:cNvPr>
          <p:cNvSpPr/>
          <p:nvPr/>
        </p:nvSpPr>
        <p:spPr bwMode="auto">
          <a:xfrm>
            <a:off x="4911633" y="8372739"/>
            <a:ext cx="4153988" cy="1841863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has dependent scans?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1F0A18-1ACE-4615-9320-A501EE7A419F}"/>
              </a:ext>
            </a:extLst>
          </p:cNvPr>
          <p:cNvCxnSpPr>
            <a:cxnSpLocks/>
          </p:cNvCxnSpPr>
          <p:nvPr/>
        </p:nvCxnSpPr>
        <p:spPr>
          <a:xfrm>
            <a:off x="7001688" y="10214602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C7DED12-646C-498A-A15A-013DA1803C30}"/>
              </a:ext>
            </a:extLst>
          </p:cNvPr>
          <p:cNvSpPr/>
          <p:nvPr/>
        </p:nvSpPr>
        <p:spPr bwMode="auto">
          <a:xfrm>
            <a:off x="5120638" y="10933059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Find the file id of </a:t>
            </a:r>
          </a:p>
          <a:p>
            <a:pPr algn="ctr"/>
            <a:r>
              <a:rPr lang="en-US" sz="2400" dirty="0">
                <a:latin typeface="Arial"/>
              </a:rPr>
              <a:t>dependent scans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BA8F17-7AAB-41A4-B9F3-327B37AA65BE}"/>
              </a:ext>
            </a:extLst>
          </p:cNvPr>
          <p:cNvCxnSpPr>
            <a:cxnSpLocks/>
          </p:cNvCxnSpPr>
          <p:nvPr/>
        </p:nvCxnSpPr>
        <p:spPr>
          <a:xfrm>
            <a:off x="7001688" y="12670695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7307508-E476-44AC-9412-493D9BC33C0B}"/>
              </a:ext>
            </a:extLst>
          </p:cNvPr>
          <p:cNvSpPr/>
          <p:nvPr/>
        </p:nvSpPr>
        <p:spPr bwMode="auto">
          <a:xfrm>
            <a:off x="5120638" y="13389152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Dump the dependent scans</a:t>
            </a:r>
          </a:p>
          <a:p>
            <a:pPr algn="ctr"/>
            <a:r>
              <a:rPr lang="en-US" sz="2000" i="1" dirty="0" err="1">
                <a:latin typeface="Arial"/>
              </a:rPr>
              <a:t>MriCustomer</a:t>
            </a:r>
            <a:r>
              <a:rPr lang="en-US" sz="2000" i="1" dirty="0">
                <a:latin typeface="Arial"/>
              </a:rPr>
              <a:t>/ice/dependency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33924-61B2-4524-9151-14CBED9FCE8D}"/>
              </a:ext>
            </a:extLst>
          </p:cNvPr>
          <p:cNvCxnSpPr>
            <a:cxnSpLocks/>
          </p:cNvCxnSpPr>
          <p:nvPr/>
        </p:nvCxnSpPr>
        <p:spPr>
          <a:xfrm>
            <a:off x="7001688" y="15101607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670C4D5-954E-449E-9245-BD9DCF83DC73}"/>
              </a:ext>
            </a:extLst>
          </p:cNvPr>
          <p:cNvSpPr/>
          <p:nvPr/>
        </p:nvSpPr>
        <p:spPr bwMode="auto">
          <a:xfrm>
            <a:off x="5120638" y="15820064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Notice the Emitter to</a:t>
            </a:r>
          </a:p>
          <a:p>
            <a:pPr algn="ctr"/>
            <a:r>
              <a:rPr lang="en-US" sz="2400" dirty="0">
                <a:latin typeface="Arial"/>
              </a:rPr>
              <a:t> process dependencies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416B00-8FEE-4D50-9BEA-A65A6E003826}"/>
              </a:ext>
            </a:extLst>
          </p:cNvPr>
          <p:cNvCxnSpPr>
            <a:cxnSpLocks/>
          </p:cNvCxnSpPr>
          <p:nvPr/>
        </p:nvCxnSpPr>
        <p:spPr>
          <a:xfrm>
            <a:off x="19150146" y="12670695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9744A04-393E-451F-8F29-5A7898D931BA}"/>
              </a:ext>
            </a:extLst>
          </p:cNvPr>
          <p:cNvSpPr/>
          <p:nvPr/>
        </p:nvSpPr>
        <p:spPr bwMode="auto">
          <a:xfrm>
            <a:off x="17269094" y="10960393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Convert dependent scan to </a:t>
            </a:r>
          </a:p>
          <a:p>
            <a:pPr algn="ctr"/>
            <a:r>
              <a:rPr lang="en-US" sz="2400" dirty="0">
                <a:latin typeface="Arial"/>
              </a:rPr>
              <a:t>MRD format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6919E8-5D40-49A2-957F-92B9F72AE0D6}"/>
              </a:ext>
            </a:extLst>
          </p:cNvPr>
          <p:cNvCxnSpPr>
            <a:cxnSpLocks/>
          </p:cNvCxnSpPr>
          <p:nvPr/>
        </p:nvCxnSpPr>
        <p:spPr>
          <a:xfrm>
            <a:off x="7001688" y="17557700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2170AA-EDC0-418B-A41A-339C4B08D155}"/>
              </a:ext>
            </a:extLst>
          </p:cNvPr>
          <p:cNvSpPr txBox="1"/>
          <p:nvPr/>
        </p:nvSpPr>
        <p:spPr>
          <a:xfrm>
            <a:off x="15727681" y="6450850"/>
            <a:ext cx="867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GadgetronEmitter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1EAB31-6D72-44AF-A428-038401DE2C98}"/>
              </a:ext>
            </a:extLst>
          </p:cNvPr>
          <p:cNvCxnSpPr>
            <a:cxnSpLocks/>
          </p:cNvCxnSpPr>
          <p:nvPr/>
        </p:nvCxnSpPr>
        <p:spPr>
          <a:xfrm>
            <a:off x="19163208" y="7654282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697C6BF4-5B3E-4E35-91A9-55DE07BB1285}"/>
              </a:ext>
            </a:extLst>
          </p:cNvPr>
          <p:cNvSpPr/>
          <p:nvPr/>
        </p:nvSpPr>
        <p:spPr bwMode="auto">
          <a:xfrm>
            <a:off x="17073153" y="8372739"/>
            <a:ext cx="4153988" cy="1841863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has dependent scans?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5B5AE-EEF0-47A4-A69C-99D3CB70BE39}"/>
              </a:ext>
            </a:extLst>
          </p:cNvPr>
          <p:cNvSpPr txBox="1"/>
          <p:nvPr/>
        </p:nvSpPr>
        <p:spPr>
          <a:xfrm>
            <a:off x="7367450" y="9974678"/>
            <a:ext cx="2377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yes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B5A7DF-7A75-400E-9FC4-C1B78C104725}"/>
              </a:ext>
            </a:extLst>
          </p:cNvPr>
          <p:cNvCxnSpPr>
            <a:cxnSpLocks/>
          </p:cNvCxnSpPr>
          <p:nvPr/>
        </p:nvCxnSpPr>
        <p:spPr>
          <a:xfrm>
            <a:off x="19150146" y="10201758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DB1601-148F-415D-95B6-47C26F14A943}"/>
              </a:ext>
            </a:extLst>
          </p:cNvPr>
          <p:cNvSpPr txBox="1"/>
          <p:nvPr/>
        </p:nvSpPr>
        <p:spPr>
          <a:xfrm>
            <a:off x="19515908" y="9961834"/>
            <a:ext cx="2377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yes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49EEA9-857B-4123-B9FB-0EDF70C2003A}"/>
              </a:ext>
            </a:extLst>
          </p:cNvPr>
          <p:cNvCxnSpPr>
            <a:cxnSpLocks/>
          </p:cNvCxnSpPr>
          <p:nvPr/>
        </p:nvCxnSpPr>
        <p:spPr>
          <a:xfrm>
            <a:off x="19150146" y="15099454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3CEFBCD-93E4-42D1-9BFD-71876D935545}"/>
              </a:ext>
            </a:extLst>
          </p:cNvPr>
          <p:cNvSpPr/>
          <p:nvPr/>
        </p:nvSpPr>
        <p:spPr bwMode="auto">
          <a:xfrm>
            <a:off x="17269094" y="13389152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Send dependent scan </a:t>
            </a:r>
          </a:p>
          <a:p>
            <a:pPr algn="ctr"/>
            <a:r>
              <a:rPr lang="en-US" sz="2400" dirty="0">
                <a:latin typeface="Arial"/>
              </a:rPr>
              <a:t>to Gadgetron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9F8EF8-627C-42F8-B76B-5ADA0427E09F}"/>
              </a:ext>
            </a:extLst>
          </p:cNvPr>
          <p:cNvSpPr txBox="1"/>
          <p:nvPr/>
        </p:nvSpPr>
        <p:spPr>
          <a:xfrm>
            <a:off x="17438920" y="15806678"/>
            <a:ext cx="37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Other steps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2CF0E5-23F0-495C-A6FB-D7D1A0C3D186}"/>
              </a:ext>
            </a:extLst>
          </p:cNvPr>
          <p:cNvSpPr txBox="1"/>
          <p:nvPr/>
        </p:nvSpPr>
        <p:spPr>
          <a:xfrm>
            <a:off x="5094516" y="18250976"/>
            <a:ext cx="37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Other steps …</a:t>
            </a:r>
          </a:p>
        </p:txBody>
      </p:sp>
    </p:spTree>
    <p:extLst>
      <p:ext uri="{BB962C8B-B14F-4D97-AF65-F5344CB8AC3E}">
        <p14:creationId xmlns:p14="http://schemas.microsoft.com/office/powerpoint/2010/main" val="1642829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Handle the dependent measurements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0CFB1-03D0-42EF-A36A-ECCD062DEA10}"/>
              </a:ext>
            </a:extLst>
          </p:cNvPr>
          <p:cNvSpPr txBox="1"/>
          <p:nvPr/>
        </p:nvSpPr>
        <p:spPr>
          <a:xfrm>
            <a:off x="1265116" y="4479615"/>
            <a:ext cx="25069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dirty="0" err="1"/>
              <a:t>IceProgramGadgetron</a:t>
            </a:r>
            <a:r>
              <a:rPr lang="en-US" dirty="0"/>
              <a:t> xml, there are a few options about dependent scans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59F79-A61C-4AB9-8A4D-46ED7ABF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82" y="8166326"/>
            <a:ext cx="19726275" cy="80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1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 session</a:t>
            </a:r>
            <a:br>
              <a:rPr lang="en-US" b="1" dirty="0"/>
            </a:br>
            <a:r>
              <a:rPr lang="en-US" b="1" dirty="0" err="1"/>
              <a:t>IceGadgetron</a:t>
            </a:r>
            <a:r>
              <a:rPr lang="en-US" b="1" dirty="0"/>
              <a:t> in IDEA simulation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C0D3EF-EE85-4B92-82F2-BE85D01DD3D4}"/>
              </a:ext>
            </a:extLst>
          </p:cNvPr>
          <p:cNvSpPr txBox="1"/>
          <p:nvPr/>
        </p:nvSpPr>
        <p:spPr>
          <a:xfrm>
            <a:off x="1658984" y="6087292"/>
            <a:ext cx="102935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 IDEA side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 err="1"/>
              <a:t>icestart</a:t>
            </a:r>
            <a:r>
              <a:rPr lang="en-US" dirty="0"/>
              <a:t> –r –</a:t>
            </a:r>
            <a:r>
              <a:rPr lang="en-US" dirty="0" err="1"/>
              <a:t>dicom</a:t>
            </a:r>
            <a:endParaRPr lang="en-US" dirty="0"/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 err="1"/>
              <a:t>icesimu</a:t>
            </a:r>
            <a:r>
              <a:rPr lang="en-US" dirty="0"/>
              <a:t> test.dat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change gadgetron.ini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err="1"/>
              <a:t>logviewer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0BA8A-F457-4619-A15B-BBDD51CA9663}"/>
              </a:ext>
            </a:extLst>
          </p:cNvPr>
          <p:cNvSpPr txBox="1"/>
          <p:nvPr/>
        </p:nvSpPr>
        <p:spPr>
          <a:xfrm>
            <a:off x="1658983" y="12749349"/>
            <a:ext cx="102935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 Gadgetron side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Start Gadgetron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Watch 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7F60E-CA27-4FAE-AC9E-74ADE54CD45F}"/>
              </a:ext>
            </a:extLst>
          </p:cNvPr>
          <p:cNvSpPr txBox="1"/>
          <p:nvPr/>
        </p:nvSpPr>
        <p:spPr>
          <a:xfrm>
            <a:off x="13559244" y="9825335"/>
            <a:ext cx="10293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Live demo …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On localhost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On remote server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Inline debug</a:t>
            </a:r>
          </a:p>
        </p:txBody>
      </p:sp>
    </p:spTree>
    <p:extLst>
      <p:ext uri="{BB962C8B-B14F-4D97-AF65-F5344CB8AC3E}">
        <p14:creationId xmlns:p14="http://schemas.microsoft.com/office/powerpoint/2010/main" val="161323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Configurator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E27EA7-0D06-4D85-9AE2-FEC4974871D2}"/>
              </a:ext>
            </a:extLst>
          </p:cNvPr>
          <p:cNvSpPr/>
          <p:nvPr/>
        </p:nvSpPr>
        <p:spPr>
          <a:xfrm>
            <a:off x="1885925" y="3973175"/>
            <a:ext cx="91104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GadgetronConfigurator.h</a:t>
            </a:r>
            <a:r>
              <a:rPr lang="en-US" dirty="0"/>
              <a:t>/</a:t>
            </a:r>
            <a:r>
              <a:rPr lang="en-US" dirty="0" err="1"/>
              <a:t>cpp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C36506-DB76-437E-96C2-7C04732A2EC1}"/>
              </a:ext>
            </a:extLst>
          </p:cNvPr>
          <p:cNvSpPr/>
          <p:nvPr/>
        </p:nvSpPr>
        <p:spPr bwMode="auto">
          <a:xfrm>
            <a:off x="4114798" y="6942494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Check baseline</a:t>
            </a:r>
          </a:p>
          <a:p>
            <a:pPr algn="ctr"/>
            <a:r>
              <a:rPr lang="en-US" sz="2400" dirty="0">
                <a:latin typeface="Arial"/>
              </a:rPr>
              <a:t>Parse seq parameters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7B8945-5752-48DA-BD61-CC7C45B63DBF}"/>
              </a:ext>
            </a:extLst>
          </p:cNvPr>
          <p:cNvCxnSpPr>
            <a:cxnSpLocks/>
          </p:cNvCxnSpPr>
          <p:nvPr/>
        </p:nvCxnSpPr>
        <p:spPr>
          <a:xfrm>
            <a:off x="5995848" y="8680130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75EC179-247A-47B8-9B0C-076307FA74DE}"/>
              </a:ext>
            </a:extLst>
          </p:cNvPr>
          <p:cNvSpPr/>
          <p:nvPr/>
        </p:nvSpPr>
        <p:spPr bwMode="auto">
          <a:xfrm>
            <a:off x="4114798" y="9398587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Parse gadgetron.ini</a:t>
            </a:r>
          </a:p>
          <a:p>
            <a:pPr algn="ctr"/>
            <a:r>
              <a:rPr lang="en-US" sz="2400" dirty="0">
                <a:latin typeface="Arial"/>
              </a:rPr>
              <a:t>Establish </a:t>
            </a:r>
            <a:r>
              <a:rPr lang="en-US" sz="2400" dirty="0" err="1">
                <a:latin typeface="Arial"/>
              </a:rPr>
              <a:t>ssh</a:t>
            </a:r>
            <a:r>
              <a:rPr lang="en-US" sz="2400" dirty="0">
                <a:latin typeface="Arial"/>
              </a:rPr>
              <a:t> connection </a:t>
            </a:r>
          </a:p>
          <a:p>
            <a:pPr algn="ctr"/>
            <a:r>
              <a:rPr lang="en-US" sz="2400" dirty="0">
                <a:latin typeface="Arial"/>
              </a:rPr>
              <a:t>if needed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122997-803B-4968-A033-8CDA9005181E}"/>
              </a:ext>
            </a:extLst>
          </p:cNvPr>
          <p:cNvCxnSpPr>
            <a:cxnSpLocks/>
          </p:cNvCxnSpPr>
          <p:nvPr/>
        </p:nvCxnSpPr>
        <p:spPr>
          <a:xfrm>
            <a:off x="5995848" y="11136223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AE4CA0-4D0D-49EB-9D23-0CC338D67281}"/>
              </a:ext>
            </a:extLst>
          </p:cNvPr>
          <p:cNvSpPr/>
          <p:nvPr/>
        </p:nvSpPr>
        <p:spPr bwMode="auto">
          <a:xfrm>
            <a:off x="4114798" y="11893871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Determine where to insert </a:t>
            </a:r>
          </a:p>
          <a:p>
            <a:pPr algn="ctr"/>
            <a:r>
              <a:rPr lang="en-US" sz="2400" dirty="0">
                <a:latin typeface="Arial"/>
              </a:rPr>
              <a:t>Emitter and Injector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AA2EB5-9E0A-416F-B342-5C1383D8ED7A}"/>
              </a:ext>
            </a:extLst>
          </p:cNvPr>
          <p:cNvCxnSpPr>
            <a:cxnSpLocks/>
          </p:cNvCxnSpPr>
          <p:nvPr/>
        </p:nvCxnSpPr>
        <p:spPr>
          <a:xfrm>
            <a:off x="5995848" y="13631507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33187-5204-43BB-AB4D-A0A8294D5144}"/>
              </a:ext>
            </a:extLst>
          </p:cNvPr>
          <p:cNvSpPr/>
          <p:nvPr/>
        </p:nvSpPr>
        <p:spPr bwMode="auto">
          <a:xfrm>
            <a:off x="4127858" y="14349964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Create and insert </a:t>
            </a:r>
          </a:p>
          <a:p>
            <a:pPr algn="ctr"/>
            <a:r>
              <a:rPr lang="en-US" sz="2400" dirty="0">
                <a:latin typeface="Arial"/>
              </a:rPr>
              <a:t>Emitter and Injector </a:t>
            </a:r>
          </a:p>
          <a:p>
            <a:pPr algn="ctr"/>
            <a:r>
              <a:rPr lang="en-US" sz="2400" dirty="0" err="1">
                <a:latin typeface="Arial"/>
              </a:rPr>
              <a:t>functors</a:t>
            </a:r>
            <a:endParaRPr lang="en-US" sz="2400" dirty="0">
              <a:latin typeface="Arial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DD7580-87E9-43C7-A05F-C0D57C24E4E9}"/>
              </a:ext>
            </a:extLst>
          </p:cNvPr>
          <p:cNvCxnSpPr>
            <a:cxnSpLocks/>
          </p:cNvCxnSpPr>
          <p:nvPr/>
        </p:nvCxnSpPr>
        <p:spPr>
          <a:xfrm>
            <a:off x="6008908" y="16087600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D300A8-8F24-4688-B02A-22B75CD7F4B5}"/>
              </a:ext>
            </a:extLst>
          </p:cNvPr>
          <p:cNvSpPr txBox="1"/>
          <p:nvPr/>
        </p:nvSpPr>
        <p:spPr>
          <a:xfrm>
            <a:off x="4127864" y="16845248"/>
            <a:ext cx="37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92B3C1-F9F5-4E07-8EE1-5098068D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543" y="6770093"/>
            <a:ext cx="13515975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Emitter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777F5A-3C23-4173-9A28-452F3ADD8D9A}"/>
              </a:ext>
            </a:extLst>
          </p:cNvPr>
          <p:cNvSpPr/>
          <p:nvPr/>
        </p:nvSpPr>
        <p:spPr bwMode="auto">
          <a:xfrm>
            <a:off x="2168432" y="5851607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If running Gadgetron on mars, </a:t>
            </a:r>
          </a:p>
          <a:p>
            <a:pPr algn="ctr"/>
            <a:r>
              <a:rPr lang="en-US" sz="2400" dirty="0">
                <a:latin typeface="Arial"/>
              </a:rPr>
              <a:t>start </a:t>
            </a:r>
            <a:r>
              <a:rPr lang="en-US" sz="2400" dirty="0" err="1">
                <a:latin typeface="Arial"/>
              </a:rPr>
              <a:t>gadgetron</a:t>
            </a:r>
            <a:endParaRPr lang="en-US" sz="2400" dirty="0"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E608E7-2A2A-427F-A180-32708013623A}"/>
              </a:ext>
            </a:extLst>
          </p:cNvPr>
          <p:cNvCxnSpPr>
            <a:cxnSpLocks/>
          </p:cNvCxnSpPr>
          <p:nvPr/>
        </p:nvCxnSpPr>
        <p:spPr>
          <a:xfrm>
            <a:off x="4049482" y="7589243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B7E614-14D9-42D1-BDC8-8225F4CE3D58}"/>
              </a:ext>
            </a:extLst>
          </p:cNvPr>
          <p:cNvSpPr/>
          <p:nvPr/>
        </p:nvSpPr>
        <p:spPr bwMode="auto">
          <a:xfrm>
            <a:off x="2168432" y="8307700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Process dependent scans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E67873-D1D1-4295-9B16-D5FD6EAF9968}"/>
              </a:ext>
            </a:extLst>
          </p:cNvPr>
          <p:cNvCxnSpPr>
            <a:cxnSpLocks/>
          </p:cNvCxnSpPr>
          <p:nvPr/>
        </p:nvCxnSpPr>
        <p:spPr>
          <a:xfrm>
            <a:off x="4049482" y="10045336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76D9D6-87C1-4E7D-89EE-814F1271E703}"/>
              </a:ext>
            </a:extLst>
          </p:cNvPr>
          <p:cNvSpPr/>
          <p:nvPr/>
        </p:nvSpPr>
        <p:spPr bwMode="auto">
          <a:xfrm>
            <a:off x="2168432" y="10802984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Convert every </a:t>
            </a:r>
          </a:p>
          <a:p>
            <a:pPr algn="ctr"/>
            <a:r>
              <a:rPr lang="en-US" sz="2400" dirty="0">
                <a:latin typeface="Arial"/>
              </a:rPr>
              <a:t>readout line to MRD format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D6C64B-BC44-4F5F-AFC2-8D04DEF299AB}"/>
              </a:ext>
            </a:extLst>
          </p:cNvPr>
          <p:cNvCxnSpPr>
            <a:cxnSpLocks/>
          </p:cNvCxnSpPr>
          <p:nvPr/>
        </p:nvCxnSpPr>
        <p:spPr>
          <a:xfrm>
            <a:off x="4049482" y="12540620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618E3-7805-4689-BB05-0D7A592AAC3D}"/>
              </a:ext>
            </a:extLst>
          </p:cNvPr>
          <p:cNvSpPr/>
          <p:nvPr/>
        </p:nvSpPr>
        <p:spPr bwMode="auto">
          <a:xfrm>
            <a:off x="2181492" y="13259077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Send MRD acquisition </a:t>
            </a:r>
          </a:p>
          <a:p>
            <a:pPr algn="ctr"/>
            <a:r>
              <a:rPr lang="en-US" sz="2400" dirty="0">
                <a:latin typeface="Arial"/>
              </a:rPr>
              <a:t>to </a:t>
            </a:r>
            <a:r>
              <a:rPr lang="en-US" sz="2400" dirty="0" err="1">
                <a:latin typeface="Arial"/>
              </a:rPr>
              <a:t>gadgetron</a:t>
            </a:r>
            <a:endParaRPr lang="en-US" sz="24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D46BDA-E5BF-464F-9826-EE2643192495}"/>
              </a:ext>
            </a:extLst>
          </p:cNvPr>
          <p:cNvCxnSpPr>
            <a:cxnSpLocks/>
          </p:cNvCxnSpPr>
          <p:nvPr/>
        </p:nvCxnSpPr>
        <p:spPr>
          <a:xfrm>
            <a:off x="4062542" y="14996713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2C89A8-4CD4-4F64-9DC6-AC2EE2FD5E86}"/>
              </a:ext>
            </a:extLst>
          </p:cNvPr>
          <p:cNvSpPr txBox="1"/>
          <p:nvPr/>
        </p:nvSpPr>
        <p:spPr>
          <a:xfrm>
            <a:off x="2181498" y="15754361"/>
            <a:ext cx="37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CBADAB-7F75-419E-AA03-A339F803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566" y="5851607"/>
            <a:ext cx="16202742" cy="5762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6F1E78-99B9-4E95-9027-A2CE6985F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224" y="12651511"/>
            <a:ext cx="12611069" cy="284117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ABB823-5463-4A8E-8C95-79B89DAAB1E7}"/>
              </a:ext>
            </a:extLst>
          </p:cNvPr>
          <p:cNvCxnSpPr/>
          <p:nvPr/>
        </p:nvCxnSpPr>
        <p:spPr>
          <a:xfrm flipH="1">
            <a:off x="1265116" y="15322731"/>
            <a:ext cx="2784366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2C6B05-ECF3-48FB-8B7A-90447006C008}"/>
              </a:ext>
            </a:extLst>
          </p:cNvPr>
          <p:cNvCxnSpPr>
            <a:cxnSpLocks/>
          </p:cNvCxnSpPr>
          <p:nvPr/>
        </p:nvCxnSpPr>
        <p:spPr>
          <a:xfrm>
            <a:off x="1265116" y="10287000"/>
            <a:ext cx="0" cy="503573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D9481A-EE91-4B7D-A219-4731A5023EB5}"/>
              </a:ext>
            </a:extLst>
          </p:cNvPr>
          <p:cNvCxnSpPr/>
          <p:nvPr/>
        </p:nvCxnSpPr>
        <p:spPr>
          <a:xfrm flipH="1">
            <a:off x="1265116" y="10287000"/>
            <a:ext cx="2784366" cy="0"/>
          </a:xfrm>
          <a:prstGeom prst="line">
            <a:avLst/>
          </a:prstGeom>
          <a:ln w="57150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11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Emitter : </a:t>
            </a:r>
            <a:r>
              <a:rPr lang="en-US" b="1" dirty="0" err="1"/>
              <a:t>ComputeScan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6C14D6-FF36-472B-B12A-EFFF8C23A92E}"/>
              </a:ext>
            </a:extLst>
          </p:cNvPr>
          <p:cNvSpPr txBox="1"/>
          <p:nvPr/>
        </p:nvSpPr>
        <p:spPr>
          <a:xfrm>
            <a:off x="5747657" y="3317965"/>
            <a:ext cx="18570082" cy="1782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IResult</a:t>
            </a:r>
            <a:r>
              <a:rPr lang="en-US" sz="3200" dirty="0"/>
              <a:t> </a:t>
            </a:r>
            <a:r>
              <a:rPr lang="en-US" sz="3200" dirty="0" err="1"/>
              <a:t>GadgetronEmitterFunctor</a:t>
            </a:r>
            <a:r>
              <a:rPr lang="en-US" sz="3200" dirty="0"/>
              <a:t>::</a:t>
            </a:r>
            <a:r>
              <a:rPr lang="en-US" sz="3200" dirty="0" err="1">
                <a:solidFill>
                  <a:srgbClr val="FF0000"/>
                </a:solidFill>
              </a:rPr>
              <a:t>ComputeScan</a:t>
            </a:r>
            <a:r>
              <a:rPr lang="en-US" sz="3200" dirty="0"/>
              <a:t>(</a:t>
            </a:r>
            <a:r>
              <a:rPr lang="en-US" sz="3200" dirty="0" err="1"/>
              <a:t>IceAs</a:t>
            </a:r>
            <a:r>
              <a:rPr lang="en-US" sz="3200" dirty="0"/>
              <a:t>&amp; </a:t>
            </a:r>
            <a:r>
              <a:rPr lang="en-US" sz="3200" dirty="0" err="1"/>
              <a:t>srcAs</a:t>
            </a:r>
            <a:r>
              <a:rPr lang="en-US" sz="3200" dirty="0"/>
              <a:t>, </a:t>
            </a:r>
            <a:r>
              <a:rPr lang="en-US" sz="3200" dirty="0" err="1"/>
              <a:t>MdhProxy</a:t>
            </a:r>
            <a:r>
              <a:rPr lang="en-US" sz="3200" dirty="0"/>
              <a:t>&amp; </a:t>
            </a:r>
            <a:r>
              <a:rPr lang="en-US" sz="3200" dirty="0" err="1"/>
              <a:t>aMdh</a:t>
            </a:r>
            <a:r>
              <a:rPr lang="en-US" sz="3200" dirty="0"/>
              <a:t>, </a:t>
            </a:r>
            <a:r>
              <a:rPr lang="en-US" sz="3200" dirty="0" err="1"/>
              <a:t>ScanControl</a:t>
            </a:r>
            <a:r>
              <a:rPr lang="en-US" sz="3200" dirty="0"/>
              <a:t>&amp; ctrl)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 …</a:t>
            </a:r>
          </a:p>
          <a:p>
            <a:r>
              <a:rPr lang="en-US" sz="3200" dirty="0">
                <a:solidFill>
                  <a:srgbClr val="FF0000"/>
                </a:solidFill>
              </a:rPr>
              <a:t>    // declare MRD acquisition</a:t>
            </a:r>
          </a:p>
          <a:p>
            <a:r>
              <a:rPr lang="en-US" sz="2400" dirty="0"/>
              <a:t>    // create </a:t>
            </a:r>
            <a:r>
              <a:rPr lang="en-US" sz="2400" dirty="0" err="1"/>
              <a:t>gadgetron</a:t>
            </a:r>
            <a:r>
              <a:rPr lang="en-US" sz="2400" dirty="0"/>
              <a:t> </a:t>
            </a:r>
            <a:r>
              <a:rPr lang="en-US" sz="2400" dirty="0" err="1"/>
              <a:t>acq</a:t>
            </a:r>
            <a:r>
              <a:rPr lang="en-US" sz="2400" dirty="0"/>
              <a:t> message and send it out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GadgetContainerMessage</a:t>
            </a:r>
            <a:r>
              <a:rPr lang="en-US" sz="2400" dirty="0"/>
              <a:t>&lt;</a:t>
            </a:r>
            <a:r>
              <a:rPr lang="en-US" sz="2400" dirty="0" err="1"/>
              <a:t>GadgetMessageIdentifier</a:t>
            </a:r>
            <a:r>
              <a:rPr lang="en-US" sz="2400" dirty="0"/>
              <a:t>&gt; *m1 =</a:t>
            </a:r>
          </a:p>
          <a:p>
            <a:r>
              <a:rPr lang="en-US" sz="2400" dirty="0"/>
              <a:t>    new </a:t>
            </a:r>
            <a:r>
              <a:rPr lang="en-US" sz="2400" dirty="0" err="1"/>
              <a:t>GadgetContainerMessage</a:t>
            </a:r>
            <a:r>
              <a:rPr lang="en-US" sz="2400" dirty="0"/>
              <a:t>&lt;</a:t>
            </a:r>
            <a:r>
              <a:rPr lang="en-US" sz="2400" dirty="0" err="1"/>
              <a:t>GadgetMessageIdentifier</a:t>
            </a:r>
            <a:r>
              <a:rPr lang="en-US" sz="2400" dirty="0"/>
              <a:t>&gt;();</a:t>
            </a:r>
          </a:p>
          <a:p>
            <a:endParaRPr lang="en-US" sz="2400" dirty="0"/>
          </a:p>
          <a:p>
            <a:r>
              <a:rPr lang="en-US" sz="2400" dirty="0"/>
              <a:t>	…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dirty="0" err="1"/>
              <a:t>GadgetContainerMessage</a:t>
            </a:r>
            <a:r>
              <a:rPr lang="en-US" sz="2400" dirty="0"/>
              <a:t>&lt;ISMRMRD::Acquisition&gt;* m2 =</a:t>
            </a:r>
          </a:p>
          <a:p>
            <a:r>
              <a:rPr lang="en-US" sz="2400" dirty="0"/>
              <a:t>    new </a:t>
            </a:r>
            <a:r>
              <a:rPr lang="en-US" sz="2400" dirty="0" err="1"/>
              <a:t>GadgetContainerMessage</a:t>
            </a:r>
            <a:r>
              <a:rPr lang="en-US" sz="2400" dirty="0"/>
              <a:t>&lt;ISMRMRD::Acquisition&gt;();</a:t>
            </a:r>
          </a:p>
          <a:p>
            <a:endParaRPr lang="en-US" sz="2400" dirty="0"/>
          </a:p>
          <a:p>
            <a:r>
              <a:rPr lang="en-US" sz="2400" dirty="0"/>
              <a:t>    m1-&gt;</a:t>
            </a:r>
            <a:r>
              <a:rPr lang="en-US" sz="2400" dirty="0" err="1"/>
              <a:t>cont</a:t>
            </a:r>
            <a:r>
              <a:rPr lang="en-US" sz="2400" dirty="0"/>
              <a:t>(m2);</a:t>
            </a:r>
          </a:p>
          <a:p>
            <a:endParaRPr lang="en-US" sz="2400" dirty="0"/>
          </a:p>
          <a:p>
            <a:r>
              <a:rPr lang="en-US" sz="3200" dirty="0">
                <a:solidFill>
                  <a:srgbClr val="FF0000"/>
                </a:solidFill>
              </a:rPr>
              <a:t>    // fill MRD acquisition header from </a:t>
            </a:r>
            <a:r>
              <a:rPr lang="en-US" sz="3200" dirty="0" err="1">
                <a:solidFill>
                  <a:srgbClr val="FF0000"/>
                </a:solidFill>
              </a:rPr>
              <a:t>Mdh</a:t>
            </a:r>
            <a:endParaRPr lang="en-US" sz="3200" dirty="0">
              <a:solidFill>
                <a:srgbClr val="FF0000"/>
              </a:solidFill>
            </a:endParaRPr>
          </a:p>
          <a:p>
            <a:r>
              <a:rPr lang="en-US" sz="2400" dirty="0"/>
              <a:t>    std::vector&lt;int&gt; dimensions(2);</a:t>
            </a:r>
          </a:p>
          <a:p>
            <a:r>
              <a:rPr lang="en-US" sz="2400" dirty="0"/>
              <a:t>    dimensions[0] = </a:t>
            </a:r>
            <a:r>
              <a:rPr lang="en-US" sz="2400" dirty="0" err="1"/>
              <a:t>aMdh.getNoOfColumns</a:t>
            </a:r>
            <a:r>
              <a:rPr lang="en-US" sz="2400" dirty="0"/>
              <a:t>();</a:t>
            </a:r>
          </a:p>
          <a:p>
            <a:r>
              <a:rPr lang="en-US" sz="2400" dirty="0"/>
              <a:t>    dimensions[1] = </a:t>
            </a:r>
            <a:r>
              <a:rPr lang="en-US" sz="2400" dirty="0" err="1"/>
              <a:t>aMdh.getNoOfChannels</a:t>
            </a:r>
            <a:r>
              <a:rPr lang="en-US" sz="2400" dirty="0"/>
              <a:t>();</a:t>
            </a:r>
          </a:p>
          <a:p>
            <a:endParaRPr lang="en-US" sz="2400" dirty="0"/>
          </a:p>
          <a:p>
            <a:r>
              <a:rPr lang="en-US" sz="2400" dirty="0"/>
              <a:t>    ah-&gt;version = ISMRMRD_VERSION;</a:t>
            </a:r>
          </a:p>
          <a:p>
            <a:r>
              <a:rPr lang="en-US" sz="2400" dirty="0"/>
              <a:t>    ah-&gt;</a:t>
            </a:r>
            <a:r>
              <a:rPr lang="en-US" sz="2400" dirty="0" err="1"/>
              <a:t>measurement_uid</a:t>
            </a:r>
            <a:r>
              <a:rPr lang="en-US" sz="2400" dirty="0"/>
              <a:t> = </a:t>
            </a:r>
            <a:r>
              <a:rPr lang="en-US" sz="2400" dirty="0" err="1"/>
              <a:t>aMdh.getMeasUID</a:t>
            </a:r>
            <a:r>
              <a:rPr lang="en-US" sz="2400" dirty="0"/>
              <a:t>();</a:t>
            </a:r>
          </a:p>
          <a:p>
            <a:r>
              <a:rPr lang="en-US" sz="2400" dirty="0"/>
              <a:t>    ah-&gt;</a:t>
            </a:r>
            <a:r>
              <a:rPr lang="en-US" sz="2400" dirty="0" err="1"/>
              <a:t>scan_counter</a:t>
            </a:r>
            <a:r>
              <a:rPr lang="en-US" sz="2400" dirty="0"/>
              <a:t> = </a:t>
            </a:r>
            <a:r>
              <a:rPr lang="en-US" sz="2400" dirty="0" err="1"/>
              <a:t>aMdh.getScanCounter</a:t>
            </a:r>
            <a:r>
              <a:rPr lang="en-US" sz="2400" dirty="0"/>
              <a:t>();</a:t>
            </a:r>
          </a:p>
          <a:p>
            <a:r>
              <a:rPr lang="en-US" sz="2400" dirty="0"/>
              <a:t>    ah-&gt;</a:t>
            </a:r>
            <a:r>
              <a:rPr lang="en-US" sz="2400" dirty="0" err="1"/>
              <a:t>acquisition_time_stamp</a:t>
            </a:r>
            <a:r>
              <a:rPr lang="en-US" sz="2400" dirty="0"/>
              <a:t> = </a:t>
            </a:r>
            <a:r>
              <a:rPr lang="en-US" sz="2400" dirty="0" err="1"/>
              <a:t>aMdh.getTimeStamp</a:t>
            </a:r>
            <a:r>
              <a:rPr lang="en-US" sz="2400" dirty="0"/>
              <a:t>();</a:t>
            </a:r>
          </a:p>
          <a:p>
            <a:r>
              <a:rPr lang="en-US" sz="2400" dirty="0"/>
              <a:t>    ah-&gt;</a:t>
            </a:r>
            <a:r>
              <a:rPr lang="en-US" sz="2400" dirty="0" err="1"/>
              <a:t>physiology_time_stamp</a:t>
            </a:r>
            <a:r>
              <a:rPr lang="en-US" sz="2400" dirty="0"/>
              <a:t>[0] = </a:t>
            </a:r>
            <a:r>
              <a:rPr lang="en-US" sz="2400" dirty="0" err="1"/>
              <a:t>aMdh.getPMUTimeStamp</a:t>
            </a:r>
            <a:r>
              <a:rPr lang="en-US" sz="2400" dirty="0"/>
              <a:t>();</a:t>
            </a:r>
          </a:p>
          <a:p>
            <a:r>
              <a:rPr lang="en-US" sz="2400" dirty="0"/>
              <a:t>    ah-&gt;</a:t>
            </a:r>
            <a:r>
              <a:rPr lang="en-US" sz="2400" dirty="0" err="1"/>
              <a:t>number_of_samples</a:t>
            </a:r>
            <a:r>
              <a:rPr lang="en-US" sz="2400" dirty="0"/>
              <a:t> = </a:t>
            </a:r>
            <a:r>
              <a:rPr lang="en-US" sz="2400" dirty="0" err="1"/>
              <a:t>aMdh.getNoOfColumns</a:t>
            </a:r>
            <a:r>
              <a:rPr lang="en-US" sz="2400" dirty="0"/>
              <a:t>();</a:t>
            </a:r>
          </a:p>
          <a:p>
            <a:r>
              <a:rPr lang="en-US" sz="2400" dirty="0"/>
              <a:t>    ah-&gt;</a:t>
            </a:r>
            <a:r>
              <a:rPr lang="en-US" sz="2400" dirty="0" err="1"/>
              <a:t>active_channels</a:t>
            </a:r>
            <a:r>
              <a:rPr lang="en-US" sz="2400" dirty="0"/>
              <a:t> = </a:t>
            </a:r>
            <a:r>
              <a:rPr lang="en-US" sz="2400" dirty="0" err="1"/>
              <a:t>aMdh.getNoOfChannels</a:t>
            </a:r>
            <a:r>
              <a:rPr lang="en-US" sz="2400" dirty="0"/>
              <a:t>();</a:t>
            </a:r>
          </a:p>
          <a:p>
            <a:r>
              <a:rPr lang="en-US" sz="2400" dirty="0"/>
              <a:t>    ah-&gt;</a:t>
            </a:r>
            <a:r>
              <a:rPr lang="en-US" sz="2400" dirty="0" err="1"/>
              <a:t>center_sample</a:t>
            </a:r>
            <a:r>
              <a:rPr lang="en-US" sz="2400" dirty="0"/>
              <a:t> = </a:t>
            </a:r>
            <a:r>
              <a:rPr lang="en-US" sz="2400" dirty="0" err="1"/>
              <a:t>aMdh.getKSpaceCentreColumn</a:t>
            </a:r>
            <a:r>
              <a:rPr lang="en-US" sz="2400" dirty="0"/>
              <a:t>();</a:t>
            </a:r>
          </a:p>
          <a:p>
            <a:endParaRPr lang="en-US" sz="2400" dirty="0"/>
          </a:p>
          <a:p>
            <a:r>
              <a:rPr lang="en-US" sz="2400" dirty="0"/>
              <a:t>    ah-&gt;position[0] = </a:t>
            </a:r>
            <a:r>
              <a:rPr lang="en-US" sz="2400" dirty="0" err="1"/>
              <a:t>aMdh.getSliceData</a:t>
            </a:r>
            <a:r>
              <a:rPr lang="en-US" sz="2400" dirty="0"/>
              <a:t>().</a:t>
            </a:r>
            <a:r>
              <a:rPr lang="en-US" sz="2400" dirty="0" err="1"/>
              <a:t>sSlicePosVec.flSag</a:t>
            </a:r>
            <a:r>
              <a:rPr lang="en-US" sz="2400" dirty="0"/>
              <a:t>;</a:t>
            </a:r>
          </a:p>
          <a:p>
            <a:r>
              <a:rPr lang="en-US" sz="2400" dirty="0"/>
              <a:t>    ah-&gt;position[1] = </a:t>
            </a:r>
            <a:r>
              <a:rPr lang="en-US" sz="2400" dirty="0" err="1"/>
              <a:t>aMdh.getSliceData</a:t>
            </a:r>
            <a:r>
              <a:rPr lang="en-US" sz="2400" dirty="0"/>
              <a:t>().</a:t>
            </a:r>
            <a:r>
              <a:rPr lang="en-US" sz="2400" dirty="0" err="1"/>
              <a:t>sSlicePosVec.flCor</a:t>
            </a:r>
            <a:r>
              <a:rPr lang="en-US" sz="2400" dirty="0"/>
              <a:t>;</a:t>
            </a:r>
          </a:p>
          <a:p>
            <a:r>
              <a:rPr lang="en-US" sz="2400" dirty="0"/>
              <a:t>    ah-&gt;position[2] = </a:t>
            </a:r>
            <a:r>
              <a:rPr lang="en-US" sz="2400" dirty="0" err="1"/>
              <a:t>aMdh.getSliceData</a:t>
            </a:r>
            <a:r>
              <a:rPr lang="en-US" sz="2400" dirty="0"/>
              <a:t>().</a:t>
            </a:r>
            <a:r>
              <a:rPr lang="en-US" sz="2400" dirty="0" err="1"/>
              <a:t>sSlicePosVec.flTra</a:t>
            </a:r>
            <a:r>
              <a:rPr lang="en-US" sz="2400" dirty="0"/>
              <a:t>;</a:t>
            </a:r>
          </a:p>
          <a:p>
            <a:endParaRPr lang="en-US" sz="2400" dirty="0"/>
          </a:p>
          <a:p>
            <a:r>
              <a:rPr lang="en-US" sz="3200" dirty="0">
                <a:solidFill>
                  <a:srgbClr val="FF0000"/>
                </a:solidFill>
              </a:rPr>
              <a:t>    // fill MRD acquisition data array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size_t</a:t>
            </a:r>
            <a:r>
              <a:rPr lang="en-US" sz="2400" dirty="0"/>
              <a:t> </a:t>
            </a:r>
            <a:r>
              <a:rPr lang="en-US" sz="2400" dirty="0" err="1"/>
              <a:t>data_length</a:t>
            </a:r>
            <a:r>
              <a:rPr lang="en-US" sz="2400" dirty="0"/>
              <a:t> = ah-&gt;</a:t>
            </a:r>
            <a:r>
              <a:rPr lang="en-US" sz="2400" dirty="0" err="1"/>
              <a:t>number_of_samples</a:t>
            </a:r>
            <a:r>
              <a:rPr lang="en-US" sz="2400" dirty="0"/>
              <a:t>*ah-&gt;</a:t>
            </a:r>
            <a:r>
              <a:rPr lang="en-US" sz="2400" dirty="0" err="1"/>
              <a:t>active_channels</a:t>
            </a:r>
            <a:r>
              <a:rPr lang="en-US" sz="2400" dirty="0"/>
              <a:t>;</a:t>
            </a:r>
          </a:p>
          <a:p>
            <a:endParaRPr lang="en-US" sz="2400" dirty="0"/>
          </a:p>
          <a:p>
            <a:r>
              <a:rPr lang="en-US" sz="2400" dirty="0"/>
              <a:t>    a-&gt;data_ = new float[2*</a:t>
            </a:r>
            <a:r>
              <a:rPr lang="en-US" sz="2400" dirty="0" err="1"/>
              <a:t>data_length</a:t>
            </a:r>
            <a:r>
              <a:rPr lang="en-US" sz="2400" dirty="0"/>
              <a:t>];</a:t>
            </a:r>
          </a:p>
          <a:p>
            <a:r>
              <a:rPr lang="en-US" sz="2400" dirty="0"/>
              <a:t>    …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memcpy</a:t>
            </a:r>
            <a:r>
              <a:rPr lang="en-US" sz="2400" dirty="0"/>
              <a:t>(a-&gt;data_,</a:t>
            </a:r>
            <a:r>
              <a:rPr lang="en-US" sz="2400" dirty="0" err="1"/>
              <a:t>coherentAs.calcSplObjStartAddr</a:t>
            </a:r>
            <a:r>
              <a:rPr lang="en-US" sz="2400" dirty="0"/>
              <a:t>(),</a:t>
            </a:r>
            <a:r>
              <a:rPr lang="en-US" sz="2400" dirty="0" err="1"/>
              <a:t>data_length</a:t>
            </a:r>
            <a:r>
              <a:rPr lang="en-US" sz="2400" dirty="0"/>
              <a:t>*2*</a:t>
            </a:r>
            <a:r>
              <a:rPr lang="en-US" sz="2400" dirty="0" err="1"/>
              <a:t>sizeof</a:t>
            </a:r>
            <a:r>
              <a:rPr lang="en-US" sz="2400" dirty="0"/>
              <a:t>(float));</a:t>
            </a:r>
          </a:p>
          <a:p>
            <a:endParaRPr lang="en-US" sz="2400" dirty="0"/>
          </a:p>
          <a:p>
            <a:r>
              <a:rPr lang="en-US" sz="2400" dirty="0"/>
              <a:t>   …</a:t>
            </a:r>
          </a:p>
          <a:p>
            <a:r>
              <a:rPr lang="en-US" sz="2400" dirty="0"/>
              <a:t>   </a:t>
            </a:r>
            <a:r>
              <a:rPr lang="en-US" sz="3200" dirty="0">
                <a:solidFill>
                  <a:srgbClr val="FF0000"/>
                </a:solidFill>
              </a:rPr>
              <a:t>// send MRD acquisition to socket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   connector_-&gt;</a:t>
            </a:r>
            <a:r>
              <a:rPr lang="en-US" sz="2400" dirty="0" err="1"/>
              <a:t>writer_task</a:t>
            </a:r>
            <a:r>
              <a:rPr lang="en-US" sz="2400" dirty="0"/>
              <a:t>().svc2(m1) != 0</a:t>
            </a:r>
          </a:p>
          <a:p>
            <a:r>
              <a:rPr lang="en-US" sz="2400" dirty="0"/>
              <a:t>   …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06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16" y="433390"/>
            <a:ext cx="26023193" cy="2538411"/>
          </a:xfrm>
        </p:spPr>
        <p:txBody>
          <a:bodyPr/>
          <a:lstStyle/>
          <a:p>
            <a:r>
              <a:rPr lang="en-US" b="1" dirty="0" err="1"/>
              <a:t>Emittor</a:t>
            </a:r>
            <a:r>
              <a:rPr lang="en-US" b="1" dirty="0"/>
              <a:t>: for sync data (ECG, RESP, Grad …)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F251A-9E47-4222-9106-4954FDDCE0F1}"/>
              </a:ext>
            </a:extLst>
          </p:cNvPr>
          <p:cNvSpPr txBox="1"/>
          <p:nvPr/>
        </p:nvSpPr>
        <p:spPr>
          <a:xfrm>
            <a:off x="5708470" y="3592287"/>
            <a:ext cx="17804674" cy="1621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IResult</a:t>
            </a:r>
            <a:r>
              <a:rPr lang="en-US" sz="3200" dirty="0"/>
              <a:t> </a:t>
            </a:r>
            <a:r>
              <a:rPr lang="en-US" sz="3200" dirty="0" err="1"/>
              <a:t>GadgetronEmitterFunctor</a:t>
            </a:r>
            <a:r>
              <a:rPr lang="en-US" sz="3200" dirty="0"/>
              <a:t>::</a:t>
            </a:r>
            <a:r>
              <a:rPr lang="en-US" sz="3200" dirty="0" err="1">
                <a:solidFill>
                  <a:srgbClr val="FF0000"/>
                </a:solidFill>
              </a:rPr>
              <a:t>UpdateScan</a:t>
            </a:r>
            <a:r>
              <a:rPr lang="en-US" sz="3200" dirty="0"/>
              <a:t>(</a:t>
            </a:r>
            <a:r>
              <a:rPr lang="en-US" sz="3200" dirty="0" err="1"/>
              <a:t>ISEQDataEvent</a:t>
            </a:r>
            <a:r>
              <a:rPr lang="en-US" sz="3200" dirty="0"/>
              <a:t>* data)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#</a:t>
            </a:r>
            <a:r>
              <a:rPr lang="en-US" sz="2000" dirty="0" err="1"/>
              <a:t>ifndef</a:t>
            </a:r>
            <a:r>
              <a:rPr lang="en-US" sz="2000" dirty="0"/>
              <a:t> SIEMENS_VB17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3200" dirty="0">
                <a:solidFill>
                  <a:srgbClr val="FF0000"/>
                </a:solidFill>
              </a:rPr>
              <a:t>// Check sync data  type</a:t>
            </a:r>
            <a:r>
              <a:rPr lang="en-US" sz="2000" dirty="0"/>
              <a:t>	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SEQData</a:t>
            </a:r>
            <a:r>
              <a:rPr lang="en-US" sz="2000" dirty="0"/>
              <a:t>&amp; </a:t>
            </a:r>
            <a:r>
              <a:rPr lang="en-US" sz="2000" dirty="0" err="1"/>
              <a:t>syncdata</a:t>
            </a:r>
            <a:r>
              <a:rPr lang="en-US" sz="2000" dirty="0"/>
              <a:t> = data-&gt;</a:t>
            </a:r>
            <a:r>
              <a:rPr lang="en-US" sz="2000" dirty="0" err="1"/>
              <a:t>getSEQData</a:t>
            </a:r>
            <a:r>
              <a:rPr lang="en-US" sz="2000" dirty="0"/>
              <a:t>();</a:t>
            </a:r>
          </a:p>
          <a:p>
            <a:r>
              <a:rPr lang="en-US" sz="2000" dirty="0"/>
              <a:t>    int32_t </a:t>
            </a:r>
            <a:r>
              <a:rPr lang="en-US" sz="2000" dirty="0" err="1"/>
              <a:t>len</a:t>
            </a:r>
            <a:r>
              <a:rPr lang="en-US" sz="2000" dirty="0"/>
              <a:t> = </a:t>
            </a:r>
            <a:r>
              <a:rPr lang="en-US" sz="2000" dirty="0" err="1"/>
              <a:t>syncdata.getLength</a:t>
            </a:r>
            <a:r>
              <a:rPr lang="en-US" sz="2000" dirty="0"/>
              <a:t>();</a:t>
            </a:r>
          </a:p>
          <a:p>
            <a:r>
              <a:rPr lang="en-US" sz="2000" dirty="0"/>
              <a:t>    std::string id = std::string(</a:t>
            </a:r>
            <a:r>
              <a:rPr lang="en-US" sz="2000" dirty="0" err="1"/>
              <a:t>syncdata.getID</a:t>
            </a:r>
            <a:r>
              <a:rPr lang="en-US" sz="2000" dirty="0"/>
              <a:t>());</a:t>
            </a:r>
          </a:p>
          <a:p>
            <a:endParaRPr lang="en-US" sz="2000" dirty="0"/>
          </a:p>
          <a:p>
            <a:r>
              <a:rPr lang="en-US" sz="2000" dirty="0"/>
              <a:t>    bool </a:t>
            </a:r>
            <a:r>
              <a:rPr lang="en-US" sz="2000" dirty="0" err="1"/>
              <a:t>is_pmu</a:t>
            </a:r>
            <a:r>
              <a:rPr lang="en-US" sz="2000" dirty="0"/>
              <a:t> = false;</a:t>
            </a:r>
          </a:p>
          <a:p>
            <a:r>
              <a:rPr lang="en-US" sz="2000" dirty="0"/>
              <a:t>    bool </a:t>
            </a:r>
            <a:r>
              <a:rPr lang="en-US" sz="2000" dirty="0" err="1"/>
              <a:t>is_pmu_learn</a:t>
            </a:r>
            <a:r>
              <a:rPr lang="en-US" sz="2000" dirty="0"/>
              <a:t> = false;</a:t>
            </a:r>
          </a:p>
          <a:p>
            <a:r>
              <a:rPr lang="en-US" sz="2000" dirty="0"/>
              <a:t>    bool </a:t>
            </a:r>
            <a:r>
              <a:rPr lang="en-US" sz="2000" dirty="0" err="1"/>
              <a:t>is_gradient</a:t>
            </a:r>
            <a:r>
              <a:rPr lang="en-US" sz="2000" dirty="0"/>
              <a:t> = false;</a:t>
            </a:r>
          </a:p>
          <a:p>
            <a:endParaRPr lang="en-US" sz="2000" dirty="0"/>
          </a:p>
          <a:p>
            <a:r>
              <a:rPr lang="en-US" sz="2000" dirty="0"/>
              <a:t>    if (</a:t>
            </a:r>
            <a:r>
              <a:rPr lang="en-US" sz="2000" dirty="0" err="1"/>
              <a:t>id.find</a:t>
            </a:r>
            <a:r>
              <a:rPr lang="en-US" sz="2000" dirty="0"/>
              <a:t>("</a:t>
            </a:r>
            <a:r>
              <a:rPr lang="en-US" sz="2000" dirty="0" err="1"/>
              <a:t>PMULearnPhase</a:t>
            </a:r>
            <a:r>
              <a:rPr lang="en-US" sz="2000" dirty="0"/>
              <a:t>") != </a:t>
            </a:r>
            <a:r>
              <a:rPr lang="en-US" sz="2000" dirty="0" err="1"/>
              <a:t>id.npos</a:t>
            </a:r>
            <a:r>
              <a:rPr lang="en-US" sz="2000" dirty="0"/>
              <a:t>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is_pmu</a:t>
            </a:r>
            <a:r>
              <a:rPr lang="en-US" sz="2000" dirty="0"/>
              <a:t> = true;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is_pmu_learn</a:t>
            </a:r>
            <a:r>
              <a:rPr lang="en-US" sz="2000" dirty="0"/>
              <a:t> =  true;</a:t>
            </a:r>
          </a:p>
          <a:p>
            <a:r>
              <a:rPr lang="en-US" sz="2000" dirty="0"/>
              <a:t>    }</a:t>
            </a:r>
          </a:p>
          <a:p>
            <a:endParaRPr lang="en-US" sz="2000" dirty="0"/>
          </a:p>
          <a:p>
            <a:r>
              <a:rPr lang="en-US" sz="2000" dirty="0"/>
              <a:t>   …</a:t>
            </a:r>
          </a:p>
          <a:p>
            <a:endParaRPr lang="en-US" sz="2000" dirty="0"/>
          </a:p>
          <a:p>
            <a:r>
              <a:rPr lang="en-US" sz="2000" dirty="0"/>
              <a:t>    if(</a:t>
            </a:r>
            <a:r>
              <a:rPr lang="en-US" sz="2000" dirty="0" err="1"/>
              <a:t>is_pmu</a:t>
            </a:r>
            <a:r>
              <a:rPr lang="en-US" sz="2000" dirty="0"/>
              <a:t> || </a:t>
            </a:r>
            <a:r>
              <a:rPr lang="en-US" sz="2000" dirty="0" err="1"/>
              <a:t>is_pmu_learn</a:t>
            </a:r>
            <a:r>
              <a:rPr lang="en-US" sz="2000" dirty="0"/>
              <a:t> || </a:t>
            </a:r>
            <a:r>
              <a:rPr lang="en-US" sz="2000" dirty="0" err="1"/>
              <a:t>is_gradient</a:t>
            </a:r>
            <a:r>
              <a:rPr lang="en-US" sz="2000" dirty="0"/>
              <a:t>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uint32_t* </a:t>
            </a:r>
            <a:r>
              <a:rPr lang="en-US" sz="2000" dirty="0" err="1"/>
              <a:t>pmu_data</a:t>
            </a:r>
            <a:r>
              <a:rPr lang="en-US" sz="2000" dirty="0"/>
              <a:t> = </a:t>
            </a:r>
            <a:r>
              <a:rPr lang="en-US" sz="2000" dirty="0" err="1"/>
              <a:t>reinterpret_cast</a:t>
            </a:r>
            <a:r>
              <a:rPr lang="en-US" sz="2000" dirty="0"/>
              <a:t>&lt;uint32_t*&gt;(</a:t>
            </a:r>
            <a:r>
              <a:rPr lang="en-US" sz="2000" dirty="0" err="1"/>
              <a:t>syncdata.getData</a:t>
            </a:r>
            <a:r>
              <a:rPr lang="en-US" sz="2000" dirty="0"/>
              <a:t>());</a:t>
            </a:r>
          </a:p>
          <a:p>
            <a:endParaRPr lang="en-US" sz="2000" dirty="0"/>
          </a:p>
          <a:p>
            <a:r>
              <a:rPr lang="en-US" sz="2000" dirty="0"/>
              <a:t>       </a:t>
            </a:r>
            <a:r>
              <a:rPr lang="en-US" sz="3200" dirty="0">
                <a:solidFill>
                  <a:srgbClr val="FF0000"/>
                </a:solidFill>
              </a:rPr>
              <a:t> // convert sync data to MRD waveform</a:t>
            </a:r>
            <a:r>
              <a:rPr lang="en-US" sz="2000" dirty="0"/>
              <a:t> </a:t>
            </a:r>
          </a:p>
          <a:p>
            <a:r>
              <a:rPr lang="en-US" sz="2000" dirty="0"/>
              <a:t>        std::vector&lt;ISMRMRD::Waveform&gt; wav;</a:t>
            </a:r>
          </a:p>
          <a:p>
            <a:endParaRPr lang="en-US" sz="2000" dirty="0"/>
          </a:p>
          <a:p>
            <a:r>
              <a:rPr lang="en-US" sz="2000" dirty="0"/>
              <a:t>       </a:t>
            </a:r>
            <a:r>
              <a:rPr lang="en-US" sz="2000" dirty="0" err="1"/>
              <a:t>GadgetContainerMessage</a:t>
            </a:r>
            <a:r>
              <a:rPr lang="en-US" sz="2000" dirty="0"/>
              <a:t>&lt;</a:t>
            </a:r>
            <a:r>
              <a:rPr lang="en-US" sz="2000" dirty="0" err="1"/>
              <a:t>GadgetMessageIdentifier</a:t>
            </a:r>
            <a:r>
              <a:rPr lang="en-US" sz="2000" dirty="0"/>
              <a:t>&gt; *m1 = new </a:t>
            </a:r>
            <a:r>
              <a:rPr lang="en-US" sz="2000" dirty="0" err="1"/>
              <a:t>GadgetContainerMessage</a:t>
            </a:r>
            <a:r>
              <a:rPr lang="en-US" sz="2000" dirty="0"/>
              <a:t>&lt;</a:t>
            </a:r>
            <a:r>
              <a:rPr lang="en-US" sz="2000" dirty="0" err="1"/>
              <a:t>GadgetMessageIdentifier</a:t>
            </a:r>
            <a:r>
              <a:rPr lang="en-US" sz="2000" dirty="0"/>
              <a:t>&gt;();</a:t>
            </a:r>
          </a:p>
          <a:p>
            <a:r>
              <a:rPr lang="en-US" sz="2000" dirty="0"/>
              <a:t>       m1-&gt;</a:t>
            </a:r>
            <a:r>
              <a:rPr lang="en-US" sz="2000" dirty="0" err="1"/>
              <a:t>getObjectPtr</a:t>
            </a:r>
            <a:r>
              <a:rPr lang="en-US" sz="2000" dirty="0"/>
              <a:t>()-&gt;id = </a:t>
            </a:r>
            <a:r>
              <a:rPr lang="en-US" sz="2000" dirty="0" err="1"/>
              <a:t>static_cast</a:t>
            </a:r>
            <a:r>
              <a:rPr lang="en-US" sz="2000" dirty="0"/>
              <a:t>&lt;ACE_UINT16&gt;(GADGET_MESSAGE_ISMRMRD_WAVEFORM);</a:t>
            </a:r>
          </a:p>
          <a:p>
            <a:endParaRPr lang="en-US" sz="2000" dirty="0"/>
          </a:p>
          <a:p>
            <a:r>
              <a:rPr lang="en-US" sz="2000" dirty="0"/>
              <a:t>       </a:t>
            </a:r>
            <a:r>
              <a:rPr lang="en-US" sz="2000" dirty="0" err="1"/>
              <a:t>GadgetContainerMessage</a:t>
            </a:r>
            <a:r>
              <a:rPr lang="en-US" sz="2000" dirty="0"/>
              <a:t>&lt;ISMRMRD::</a:t>
            </a:r>
            <a:r>
              <a:rPr lang="en-US" sz="2000" dirty="0" err="1"/>
              <a:t>ISMRMRD_Waveform</a:t>
            </a:r>
            <a:r>
              <a:rPr lang="en-US" sz="2000" dirty="0"/>
              <a:t>&gt;* m2 = new </a:t>
            </a:r>
            <a:r>
              <a:rPr lang="en-US" sz="2000" dirty="0" err="1"/>
              <a:t>GadgetContainerMessage</a:t>
            </a:r>
            <a:r>
              <a:rPr lang="en-US" sz="2000" dirty="0"/>
              <a:t>&lt;ISMRMRD::</a:t>
            </a:r>
            <a:r>
              <a:rPr lang="en-US" sz="2000" dirty="0" err="1"/>
              <a:t>ISMRMRD_Waveform</a:t>
            </a:r>
            <a:r>
              <a:rPr lang="en-US" sz="2000" dirty="0"/>
              <a:t>&gt;();</a:t>
            </a:r>
          </a:p>
          <a:p>
            <a:endParaRPr lang="en-US" sz="2000" dirty="0"/>
          </a:p>
          <a:p>
            <a:r>
              <a:rPr lang="en-US" sz="2000" dirty="0"/>
              <a:t>       m1-&gt;</a:t>
            </a:r>
            <a:r>
              <a:rPr lang="en-US" sz="2000" dirty="0" err="1"/>
              <a:t>cont</a:t>
            </a:r>
            <a:r>
              <a:rPr lang="en-US" sz="2000" dirty="0"/>
              <a:t>(m2);</a:t>
            </a:r>
          </a:p>
          <a:p>
            <a:endParaRPr lang="en-US" sz="2000" dirty="0"/>
          </a:p>
          <a:p>
            <a:r>
              <a:rPr lang="en-US" sz="2000" dirty="0"/>
              <a:t>       </a:t>
            </a:r>
            <a:r>
              <a:rPr lang="en-US" sz="2000" dirty="0" err="1"/>
              <a:t>size_t</a:t>
            </a:r>
            <a:r>
              <a:rPr lang="en-US" sz="2000" dirty="0"/>
              <a:t> </a:t>
            </a:r>
            <a:r>
              <a:rPr lang="en-US" sz="2000" dirty="0" err="1"/>
              <a:t>num_total_samples</a:t>
            </a:r>
            <a:r>
              <a:rPr lang="en-US" sz="2000" dirty="0"/>
              <a:t> = </a:t>
            </a:r>
            <a:r>
              <a:rPr lang="en-US" sz="2000" dirty="0" err="1"/>
              <a:t>pWav</a:t>
            </a:r>
            <a:r>
              <a:rPr lang="en-US" sz="2000" dirty="0"/>
              <a:t>-&gt;</a:t>
            </a:r>
            <a:r>
              <a:rPr lang="en-US" sz="2000" dirty="0" err="1"/>
              <a:t>head.channels</a:t>
            </a:r>
            <a:r>
              <a:rPr lang="en-US" sz="2000" dirty="0"/>
              <a:t> * </a:t>
            </a:r>
            <a:r>
              <a:rPr lang="en-US" sz="2000" dirty="0" err="1"/>
              <a:t>pWav</a:t>
            </a:r>
            <a:r>
              <a:rPr lang="en-US" sz="2000" dirty="0"/>
              <a:t>-&gt;</a:t>
            </a:r>
            <a:r>
              <a:rPr lang="en-US" sz="2000" dirty="0" err="1"/>
              <a:t>head.number_of_samples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/>
              <a:t>        m2-&gt;</a:t>
            </a:r>
            <a:r>
              <a:rPr lang="en-US" sz="2000" dirty="0" err="1"/>
              <a:t>getObjectPtr</a:t>
            </a:r>
            <a:r>
              <a:rPr lang="en-US" sz="2000" dirty="0"/>
              <a:t>()-&gt;head = </a:t>
            </a:r>
            <a:r>
              <a:rPr lang="en-US" sz="2000" dirty="0" err="1"/>
              <a:t>pWav</a:t>
            </a:r>
            <a:r>
              <a:rPr lang="en-US" sz="2000" dirty="0"/>
              <a:t>-&gt;head;</a:t>
            </a:r>
          </a:p>
          <a:p>
            <a:r>
              <a:rPr lang="en-US" sz="2000" dirty="0"/>
              <a:t>        m2-&gt;</a:t>
            </a:r>
            <a:r>
              <a:rPr lang="en-US" sz="2000" dirty="0" err="1"/>
              <a:t>getObjectPtr</a:t>
            </a:r>
            <a:r>
              <a:rPr lang="en-US" sz="2000" dirty="0"/>
              <a:t>()-&gt;data = new uint32_t[</a:t>
            </a:r>
            <a:r>
              <a:rPr lang="en-US" sz="2000" dirty="0" err="1"/>
              <a:t>num_total_samples</a:t>
            </a:r>
            <a:r>
              <a:rPr lang="en-US" sz="2000" dirty="0"/>
              <a:t>];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memcpy</a:t>
            </a:r>
            <a:r>
              <a:rPr lang="en-US" sz="2000" dirty="0"/>
              <a:t>(m2-&gt;</a:t>
            </a:r>
            <a:r>
              <a:rPr lang="en-US" sz="2000" dirty="0" err="1"/>
              <a:t>getObjectPtr</a:t>
            </a:r>
            <a:r>
              <a:rPr lang="en-US" sz="2000" dirty="0"/>
              <a:t>()-&gt;data, </a:t>
            </a:r>
            <a:r>
              <a:rPr lang="en-US" sz="2000" dirty="0" err="1"/>
              <a:t>pWav</a:t>
            </a:r>
            <a:r>
              <a:rPr lang="en-US" sz="2000" dirty="0"/>
              <a:t>-&gt;data, </a:t>
            </a:r>
            <a:r>
              <a:rPr lang="en-US" sz="2000" dirty="0" err="1"/>
              <a:t>num_total_samples</a:t>
            </a:r>
            <a:r>
              <a:rPr lang="en-US" sz="2000" dirty="0"/>
              <a:t> * </a:t>
            </a:r>
            <a:r>
              <a:rPr lang="en-US" sz="2000" dirty="0" err="1"/>
              <a:t>sizeof</a:t>
            </a:r>
            <a:r>
              <a:rPr lang="en-US" sz="2000" dirty="0"/>
              <a:t>(uint32_t));</a:t>
            </a:r>
          </a:p>
          <a:p>
            <a:endParaRPr lang="en-US" sz="2000" dirty="0"/>
          </a:p>
          <a:p>
            <a:r>
              <a:rPr lang="en-US" sz="3200" dirty="0">
                <a:solidFill>
                  <a:srgbClr val="FF0000"/>
                </a:solidFill>
              </a:rPr>
              <a:t>        // send wave form to Gadgetron</a:t>
            </a:r>
          </a:p>
          <a:p>
            <a:r>
              <a:rPr lang="en-US" sz="2000" dirty="0"/>
              <a:t>        if (connector_-&gt;</a:t>
            </a:r>
            <a:r>
              <a:rPr lang="en-US" sz="2000" dirty="0" err="1"/>
              <a:t>writer_task</a:t>
            </a:r>
            <a:r>
              <a:rPr lang="en-US" sz="2000" dirty="0"/>
              <a:t>().svc2(m1) != 0)</a:t>
            </a:r>
          </a:p>
          <a:p>
            <a:r>
              <a:rPr lang="en-US" sz="2000" dirty="0"/>
              <a:t>            …</a:t>
            </a:r>
          </a:p>
          <a:p>
            <a:r>
              <a:rPr lang="en-US" sz="2000" dirty="0"/>
              <a:t>         …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#endif // SIEMENS_VB17</a:t>
            </a:r>
          </a:p>
          <a:p>
            <a:endParaRPr lang="en-US" sz="2000" dirty="0"/>
          </a:p>
          <a:p>
            <a:r>
              <a:rPr lang="en-US" sz="2000" dirty="0"/>
              <a:t>    return I_OK;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633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this session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0AAE442-B9F9-4415-9AD0-09D38BBE02F0}"/>
              </a:ext>
            </a:extLst>
          </p:cNvPr>
          <p:cNvSpPr txBox="1">
            <a:spLocks/>
          </p:cNvSpPr>
          <p:nvPr/>
        </p:nvSpPr>
        <p:spPr>
          <a:xfrm>
            <a:off x="1564880" y="7657720"/>
            <a:ext cx="23659497" cy="5196131"/>
          </a:xfrm>
          <a:prstGeom prst="rect">
            <a:avLst/>
          </a:prstGeom>
        </p:spPr>
        <p:txBody>
          <a:bodyPr vert="horz" lIns="274320" tIns="137160" rIns="274320" bIns="137160" rtlCol="0" anchor="b">
            <a:normAutofit lnSpcReduction="10000"/>
          </a:bodyPr>
          <a:lstStyle>
            <a:lvl1pPr marL="0" indent="0" algn="l" defTabSz="1371600" rtl="0" eaLnBrk="1" latinLnBrk="0" hangingPunct="1">
              <a:spcBef>
                <a:spcPct val="20000"/>
              </a:spcBef>
              <a:buClr>
                <a:srgbClr val="C0143C"/>
              </a:buClr>
              <a:buFont typeface="Wingdings" charset="2"/>
              <a:buNone/>
              <a:defRPr sz="6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371600" indent="0" algn="l" defTabSz="1371600" rtl="0" eaLnBrk="1" latinLnBrk="0" hangingPunct="1">
              <a:spcBef>
                <a:spcPct val="20000"/>
              </a:spcBef>
              <a:buClr>
                <a:srgbClr val="575A5D"/>
              </a:buClr>
              <a:buFont typeface="Wingdings" charset="2"/>
              <a:buNone/>
              <a:defRPr sz="5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743200" indent="0" algn="l" defTabSz="1371600" rtl="0" eaLnBrk="1" latinLnBrk="0" hangingPunct="1">
              <a:spcBef>
                <a:spcPct val="20000"/>
              </a:spcBef>
              <a:buFont typeface="Lucida Grande"/>
              <a:buNone/>
              <a:defRPr sz="4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41148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54864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68580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2296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6012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3939" indent="-1023939">
              <a:buFont typeface="Wingdings" charset="2"/>
              <a:buChar char="§"/>
            </a:pPr>
            <a:r>
              <a:rPr lang="en-US" sz="7200" b="1" dirty="0"/>
              <a:t>Overview of </a:t>
            </a:r>
            <a:r>
              <a:rPr lang="en-US" sz="7200" b="1" dirty="0" err="1"/>
              <a:t>IceGadgetron</a:t>
            </a:r>
            <a:endParaRPr lang="en-US" sz="7200" b="1" dirty="0"/>
          </a:p>
          <a:p>
            <a:pPr marL="1023939" indent="-1023939">
              <a:buFont typeface="Wingdings" charset="2"/>
              <a:buChar char="§"/>
            </a:pPr>
            <a:r>
              <a:rPr lang="en-US" sz="7200" b="1" dirty="0"/>
              <a:t>Ice simulation and debug </a:t>
            </a:r>
            <a:r>
              <a:rPr lang="en-US" sz="7200" b="1" dirty="0" err="1"/>
              <a:t>IceGadgetron</a:t>
            </a:r>
            <a:r>
              <a:rPr lang="en-US" sz="7200" b="1" dirty="0"/>
              <a:t>/Gadgetron</a:t>
            </a:r>
          </a:p>
          <a:p>
            <a:pPr marL="1023939" indent="-1023939">
              <a:buFont typeface="Wingdings" charset="2"/>
              <a:buChar char="§"/>
            </a:pPr>
            <a:r>
              <a:rPr lang="en-US" sz="7200" b="1" dirty="0"/>
              <a:t>On scanner demo</a:t>
            </a:r>
          </a:p>
          <a:p>
            <a:pPr marL="1023939" indent="-1023939">
              <a:buFont typeface="Wingdings" charset="2"/>
              <a:buChar char="§"/>
            </a:pPr>
            <a:r>
              <a:rPr lang="en-US" sz="7200" b="1" dirty="0"/>
              <a:t>FAQ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179665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Injector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689F8-8121-478D-9B8B-6ACE39FA75E5}"/>
              </a:ext>
            </a:extLst>
          </p:cNvPr>
          <p:cNvSpPr/>
          <p:nvPr/>
        </p:nvSpPr>
        <p:spPr bwMode="auto">
          <a:xfrm>
            <a:off x="3414136" y="6570064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Configure and </a:t>
            </a:r>
          </a:p>
          <a:p>
            <a:pPr algn="ctr"/>
            <a:r>
              <a:rPr lang="en-US" sz="2400" dirty="0">
                <a:latin typeface="Arial"/>
              </a:rPr>
              <a:t>start </a:t>
            </a:r>
            <a:r>
              <a:rPr lang="en-US" sz="2400" dirty="0" err="1">
                <a:latin typeface="Arial"/>
              </a:rPr>
              <a:t>ImageReader</a:t>
            </a:r>
            <a:endParaRPr lang="en-US" sz="2400" dirty="0"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69BEB8-3410-4113-9519-7D91D4EA204F}"/>
              </a:ext>
            </a:extLst>
          </p:cNvPr>
          <p:cNvCxnSpPr>
            <a:cxnSpLocks/>
          </p:cNvCxnSpPr>
          <p:nvPr/>
        </p:nvCxnSpPr>
        <p:spPr>
          <a:xfrm>
            <a:off x="5295186" y="8307700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8F85FB4-3D02-4290-A8BC-C2798FEE3BE1}"/>
              </a:ext>
            </a:extLst>
          </p:cNvPr>
          <p:cNvSpPr/>
          <p:nvPr/>
        </p:nvSpPr>
        <p:spPr bwMode="auto">
          <a:xfrm>
            <a:off x="3414136" y="9026157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Monitor socket for </a:t>
            </a:r>
          </a:p>
          <a:p>
            <a:pPr algn="ctr"/>
            <a:r>
              <a:rPr lang="en-US" sz="2400" dirty="0">
                <a:latin typeface="Arial"/>
              </a:rPr>
              <a:t>incoming images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9F681C-3345-4FF5-B567-49F48B876C63}"/>
              </a:ext>
            </a:extLst>
          </p:cNvPr>
          <p:cNvCxnSpPr>
            <a:cxnSpLocks/>
          </p:cNvCxnSpPr>
          <p:nvPr/>
        </p:nvCxnSpPr>
        <p:spPr>
          <a:xfrm>
            <a:off x="5295186" y="10763793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647CA7-A156-4DFC-8B33-F771286E377C}"/>
              </a:ext>
            </a:extLst>
          </p:cNvPr>
          <p:cNvSpPr/>
          <p:nvPr/>
        </p:nvSpPr>
        <p:spPr bwMode="auto">
          <a:xfrm>
            <a:off x="3414136" y="11521441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Convert MRD image </a:t>
            </a:r>
          </a:p>
          <a:p>
            <a:pPr algn="ctr"/>
            <a:r>
              <a:rPr lang="en-US" sz="2400" dirty="0">
                <a:latin typeface="Arial"/>
              </a:rPr>
              <a:t>to ICE object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78F773-2683-41DA-80B6-8FC7F6B5E8EF}"/>
              </a:ext>
            </a:extLst>
          </p:cNvPr>
          <p:cNvCxnSpPr>
            <a:cxnSpLocks/>
          </p:cNvCxnSpPr>
          <p:nvPr/>
        </p:nvCxnSpPr>
        <p:spPr>
          <a:xfrm>
            <a:off x="5295186" y="13259077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056AA15-ECB7-4991-B093-07202AF532AA}"/>
              </a:ext>
            </a:extLst>
          </p:cNvPr>
          <p:cNvSpPr/>
          <p:nvPr/>
        </p:nvSpPr>
        <p:spPr bwMode="auto">
          <a:xfrm>
            <a:off x="3427196" y="13977534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Pass image to next </a:t>
            </a:r>
            <a:r>
              <a:rPr lang="en-US" sz="2400" dirty="0" err="1">
                <a:latin typeface="Arial"/>
              </a:rPr>
              <a:t>functor</a:t>
            </a:r>
            <a:endParaRPr lang="en-US" sz="24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D5C8BF-CEAD-459F-832F-9ABD9D60C8B8}"/>
              </a:ext>
            </a:extLst>
          </p:cNvPr>
          <p:cNvCxnSpPr>
            <a:cxnSpLocks/>
          </p:cNvCxnSpPr>
          <p:nvPr/>
        </p:nvCxnSpPr>
        <p:spPr>
          <a:xfrm>
            <a:off x="5308246" y="15715170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35DF90-D937-462C-9AB9-34FB4688C251}"/>
              </a:ext>
            </a:extLst>
          </p:cNvPr>
          <p:cNvSpPr txBox="1"/>
          <p:nvPr/>
        </p:nvSpPr>
        <p:spPr>
          <a:xfrm>
            <a:off x="3427202" y="16472818"/>
            <a:ext cx="37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AEA097-6F97-44E9-9AAC-B6AED8B29AF3}"/>
              </a:ext>
            </a:extLst>
          </p:cNvPr>
          <p:cNvCxnSpPr/>
          <p:nvPr/>
        </p:nvCxnSpPr>
        <p:spPr>
          <a:xfrm flipH="1">
            <a:off x="2510820" y="16041188"/>
            <a:ext cx="2784366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0CF4F4-40F6-4DF2-B796-6FB9DC2B5061}"/>
              </a:ext>
            </a:extLst>
          </p:cNvPr>
          <p:cNvCxnSpPr>
            <a:cxnSpLocks/>
          </p:cNvCxnSpPr>
          <p:nvPr/>
        </p:nvCxnSpPr>
        <p:spPr>
          <a:xfrm>
            <a:off x="2510820" y="8666928"/>
            <a:ext cx="0" cy="737426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5F396D-B7A6-4469-AA97-5F71556B09D1}"/>
              </a:ext>
            </a:extLst>
          </p:cNvPr>
          <p:cNvCxnSpPr/>
          <p:nvPr/>
        </p:nvCxnSpPr>
        <p:spPr>
          <a:xfrm flipH="1">
            <a:off x="2492457" y="8670241"/>
            <a:ext cx="2784366" cy="0"/>
          </a:xfrm>
          <a:prstGeom prst="line">
            <a:avLst/>
          </a:prstGeom>
          <a:ln w="57150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15FA643-D77C-4298-A49E-E2B6F03A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08" y="5983880"/>
            <a:ext cx="12828763" cy="47799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2E11A6-430F-41AF-BE7E-CC343F59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208" y="11365601"/>
            <a:ext cx="13494826" cy="65115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BA828DC-EA65-4DD7-989F-85CD12761224}"/>
              </a:ext>
            </a:extLst>
          </p:cNvPr>
          <p:cNvSpPr/>
          <p:nvPr/>
        </p:nvSpPr>
        <p:spPr>
          <a:xfrm>
            <a:off x="1447797" y="3771263"/>
            <a:ext cx="99183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GadgetronInjectorFunctor.h</a:t>
            </a:r>
            <a:r>
              <a:rPr lang="en-US" dirty="0"/>
              <a:t>/</a:t>
            </a:r>
            <a:r>
              <a:rPr lang="en-US" dirty="0" err="1"/>
              <a:t>cpp</a:t>
            </a:r>
            <a:endParaRPr lang="en-US" dirty="0"/>
          </a:p>
          <a:p>
            <a:r>
              <a:rPr lang="en-US" dirty="0" err="1"/>
              <a:t>GadgetMessageReaders.h</a:t>
            </a:r>
            <a:r>
              <a:rPr lang="en-US" dirty="0"/>
              <a:t>/</a:t>
            </a:r>
            <a:r>
              <a:rPr lang="en-US" dirty="0" err="1"/>
              <a:t>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9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 session</a:t>
            </a:r>
            <a:br>
              <a:rPr lang="en-US" b="1" dirty="0"/>
            </a:br>
            <a:r>
              <a:rPr lang="en-US" b="1" dirty="0" err="1"/>
              <a:t>IceGadgetron</a:t>
            </a:r>
            <a:r>
              <a:rPr lang="en-US" b="1" dirty="0"/>
              <a:t> on scanner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7F60E-CA27-4FAE-AC9E-74ADE54CD45F}"/>
              </a:ext>
            </a:extLst>
          </p:cNvPr>
          <p:cNvSpPr txBox="1"/>
          <p:nvPr/>
        </p:nvSpPr>
        <p:spPr>
          <a:xfrm>
            <a:off x="2324097" y="5504335"/>
            <a:ext cx="2442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Installation and installer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Run scanner on MARS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Change gadgetron.ini to use external server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Change gadgetron.ini to use </a:t>
            </a:r>
            <a:r>
              <a:rPr lang="en-US" dirty="0" err="1"/>
              <a:t>ssh</a:t>
            </a:r>
            <a:r>
              <a:rPr lang="en-US" dirty="0"/>
              <a:t> tunnel – a preview for Gadgetron AI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766BF-CEC0-4FD5-B78D-4D2D38CB50C4}"/>
              </a:ext>
            </a:extLst>
          </p:cNvPr>
          <p:cNvSpPr txBox="1"/>
          <p:nvPr/>
        </p:nvSpPr>
        <p:spPr>
          <a:xfrm>
            <a:off x="2324097" y="11878142"/>
            <a:ext cx="244275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reproduce these demo: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Installer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Chroot image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To create chroot, call </a:t>
            </a:r>
            <a:r>
              <a:rPr lang="en-US" dirty="0" err="1"/>
              <a:t>gadgetron</a:t>
            </a:r>
            <a:r>
              <a:rPr lang="en-US" dirty="0"/>
              <a:t>/docker/</a:t>
            </a:r>
            <a:r>
              <a:rPr lang="en-US" dirty="0" err="1"/>
              <a:t>create_chroot_from_image</a:t>
            </a:r>
            <a:endParaRPr lang="en-US" dirty="0"/>
          </a:p>
          <a:p>
            <a:pPr marL="688975" lvl="1" indent="-688975">
              <a:buFont typeface="Arial" panose="020B0604020202020204" pitchFamily="34" charset="0"/>
              <a:buChar char="•"/>
            </a:pPr>
            <a:r>
              <a:rPr lang="en-US" dirty="0"/>
              <a:t>Data, AI model, scripts etc.</a:t>
            </a:r>
          </a:p>
          <a:p>
            <a:pPr marL="2060575" lvl="2" indent="-688975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95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configure the ICE in general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D66F6-1942-4904-87AB-0E9DEDF43F54}"/>
              </a:ext>
            </a:extLst>
          </p:cNvPr>
          <p:cNvSpPr/>
          <p:nvPr/>
        </p:nvSpPr>
        <p:spPr bwMode="auto">
          <a:xfrm>
            <a:off x="3905795" y="6035179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Check default </a:t>
            </a:r>
          </a:p>
          <a:p>
            <a:pPr algn="ctr"/>
            <a:r>
              <a:rPr lang="en-US" sz="2400" dirty="0">
                <a:latin typeface="Arial"/>
              </a:rPr>
              <a:t>function chain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BBF119-B07B-4E15-B495-B040561C347F}"/>
              </a:ext>
            </a:extLst>
          </p:cNvPr>
          <p:cNvCxnSpPr>
            <a:cxnSpLocks/>
          </p:cNvCxnSpPr>
          <p:nvPr/>
        </p:nvCxnSpPr>
        <p:spPr>
          <a:xfrm>
            <a:off x="5786845" y="7772815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0418595-0E33-46D2-AB6B-79B1A6370F7F}"/>
              </a:ext>
            </a:extLst>
          </p:cNvPr>
          <p:cNvSpPr/>
          <p:nvPr/>
        </p:nvSpPr>
        <p:spPr bwMode="auto">
          <a:xfrm>
            <a:off x="3905795" y="8491272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Determine places to insert</a:t>
            </a:r>
          </a:p>
          <a:p>
            <a:pPr algn="ctr"/>
            <a:r>
              <a:rPr lang="en-US" sz="2400" dirty="0">
                <a:latin typeface="Arial"/>
              </a:rPr>
              <a:t>Emitter and Injector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B66AA5-A1F9-454B-8930-3B525EE2E08B}"/>
              </a:ext>
            </a:extLst>
          </p:cNvPr>
          <p:cNvCxnSpPr>
            <a:cxnSpLocks/>
          </p:cNvCxnSpPr>
          <p:nvPr/>
        </p:nvCxnSpPr>
        <p:spPr>
          <a:xfrm>
            <a:off x="5786845" y="10228908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F351353-82E7-4E27-A7F8-F1985BCB51C1}"/>
              </a:ext>
            </a:extLst>
          </p:cNvPr>
          <p:cNvSpPr/>
          <p:nvPr/>
        </p:nvSpPr>
        <p:spPr bwMode="auto">
          <a:xfrm>
            <a:off x="3905795" y="10986556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Whether to remove </a:t>
            </a:r>
            <a:r>
              <a:rPr lang="en-US" sz="2400" dirty="0" err="1">
                <a:latin typeface="Arial"/>
              </a:rPr>
              <a:t>functors</a:t>
            </a:r>
            <a:endParaRPr lang="en-US" sz="2400" dirty="0">
              <a:latin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19A875-D0BD-4768-B7EE-2C374534AF89}"/>
              </a:ext>
            </a:extLst>
          </p:cNvPr>
          <p:cNvCxnSpPr>
            <a:cxnSpLocks/>
          </p:cNvCxnSpPr>
          <p:nvPr/>
        </p:nvCxnSpPr>
        <p:spPr>
          <a:xfrm>
            <a:off x="5786845" y="12724192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1DB21-70BF-437A-B83C-812F9D6959F2}"/>
              </a:ext>
            </a:extLst>
          </p:cNvPr>
          <p:cNvSpPr/>
          <p:nvPr/>
        </p:nvSpPr>
        <p:spPr bwMode="auto">
          <a:xfrm>
            <a:off x="3918855" y="13442649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Ice </a:t>
            </a:r>
            <a:r>
              <a:rPr lang="en-US" sz="2400" dirty="0" err="1">
                <a:latin typeface="Arial"/>
              </a:rPr>
              <a:t>simu</a:t>
            </a:r>
            <a:r>
              <a:rPr lang="en-US" sz="2400" dirty="0">
                <a:latin typeface="Arial"/>
              </a:rPr>
              <a:t> and check logs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EFC646-88B0-440B-93BF-048B8A58B42C}"/>
              </a:ext>
            </a:extLst>
          </p:cNvPr>
          <p:cNvCxnSpPr>
            <a:cxnSpLocks/>
          </p:cNvCxnSpPr>
          <p:nvPr/>
        </p:nvCxnSpPr>
        <p:spPr>
          <a:xfrm>
            <a:off x="5799905" y="15180285"/>
            <a:ext cx="0" cy="7184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F864FB-982C-4352-9A84-6C935DC7C77F}"/>
              </a:ext>
            </a:extLst>
          </p:cNvPr>
          <p:cNvSpPr txBox="1"/>
          <p:nvPr/>
        </p:nvSpPr>
        <p:spPr>
          <a:xfrm>
            <a:off x="3918861" y="15937933"/>
            <a:ext cx="37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79A29D-2CD9-4010-B9EB-96BEE55E8BE7}"/>
              </a:ext>
            </a:extLst>
          </p:cNvPr>
          <p:cNvCxnSpPr/>
          <p:nvPr/>
        </p:nvCxnSpPr>
        <p:spPr>
          <a:xfrm flipH="1">
            <a:off x="3002479" y="15506303"/>
            <a:ext cx="2784366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B1FFE-E826-41ED-9E5F-4F10CA46E9E3}"/>
              </a:ext>
            </a:extLst>
          </p:cNvPr>
          <p:cNvCxnSpPr>
            <a:cxnSpLocks/>
          </p:cNvCxnSpPr>
          <p:nvPr/>
        </p:nvCxnSpPr>
        <p:spPr>
          <a:xfrm>
            <a:off x="3002479" y="8132043"/>
            <a:ext cx="0" cy="737426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CE8DA0-796D-481E-B5A8-7B63AD9F732B}"/>
              </a:ext>
            </a:extLst>
          </p:cNvPr>
          <p:cNvCxnSpPr/>
          <p:nvPr/>
        </p:nvCxnSpPr>
        <p:spPr>
          <a:xfrm flipH="1">
            <a:off x="3002477" y="8132043"/>
            <a:ext cx="2784366" cy="0"/>
          </a:xfrm>
          <a:prstGeom prst="line">
            <a:avLst/>
          </a:prstGeom>
          <a:ln w="57150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D73880-AFD1-4688-9CF9-283C861FC2C1}"/>
              </a:ext>
            </a:extLst>
          </p:cNvPr>
          <p:cNvSpPr txBox="1"/>
          <p:nvPr/>
        </p:nvSpPr>
        <p:spPr>
          <a:xfrm>
            <a:off x="1265116" y="3696789"/>
            <a:ext cx="21281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new application,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A3345D-2957-47CC-8E78-128B3D6F2407}"/>
              </a:ext>
            </a:extLst>
          </p:cNvPr>
          <p:cNvSpPr/>
          <p:nvPr/>
        </p:nvSpPr>
        <p:spPr bwMode="auto">
          <a:xfrm>
            <a:off x="3918861" y="15865531"/>
            <a:ext cx="3788227" cy="173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Scanner 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764710-D8BA-43BF-A9B5-20DE6842AD4B}"/>
              </a:ext>
            </a:extLst>
          </p:cNvPr>
          <p:cNvSpPr txBox="1"/>
          <p:nvPr/>
        </p:nvSpPr>
        <p:spPr>
          <a:xfrm>
            <a:off x="9731825" y="6936008"/>
            <a:ext cx="158844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places to insert:</a:t>
            </a:r>
          </a:p>
          <a:p>
            <a:endParaRPr lang="en-US" dirty="0"/>
          </a:p>
          <a:p>
            <a:r>
              <a:rPr lang="en-US" dirty="0"/>
              <a:t>For emitter, </a:t>
            </a:r>
            <a:r>
              <a:rPr lang="en-US" i="1" dirty="0"/>
              <a:t>Root, Flags,  </a:t>
            </a:r>
          </a:p>
          <a:p>
            <a:r>
              <a:rPr lang="en-US" dirty="0"/>
              <a:t>For Injector, </a:t>
            </a:r>
            <a:r>
              <a:rPr lang="en-US" i="1" dirty="0"/>
              <a:t>DistorCor2D/3D, </a:t>
            </a:r>
            <a:r>
              <a:rPr lang="en-US" i="1" dirty="0" err="1"/>
              <a:t>ImaFinish</a:t>
            </a:r>
            <a:endParaRPr lang="en-US" i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89BC948-F6C9-4192-BF7B-41EA18CB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825" y="11326736"/>
            <a:ext cx="9115425" cy="10572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E877A3E-2FAF-4777-A839-CCC7B3ACEBE1}"/>
              </a:ext>
            </a:extLst>
          </p:cNvPr>
          <p:cNvSpPr txBox="1"/>
          <p:nvPr/>
        </p:nvSpPr>
        <p:spPr>
          <a:xfrm>
            <a:off x="9287688" y="16245709"/>
            <a:ext cx="1588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scanner inline debug is possible</a:t>
            </a:r>
            <a:endParaRPr lang="en-US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2BAFD9-109F-4E33-B4C5-218480766149}"/>
              </a:ext>
            </a:extLst>
          </p:cNvPr>
          <p:cNvSpPr txBox="1"/>
          <p:nvPr/>
        </p:nvSpPr>
        <p:spPr>
          <a:xfrm>
            <a:off x="9287688" y="13752361"/>
            <a:ext cx="1588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</a:t>
            </a:r>
            <a:r>
              <a:rPr lang="en-US" dirty="0" err="1"/>
              <a:t>IceProgramGadgetron</a:t>
            </a:r>
            <a:r>
              <a:rPr lang="en-US" dirty="0"/>
              <a:t>, edit xml file 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4862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the </a:t>
            </a:r>
            <a:r>
              <a:rPr lang="en-US" b="1" dirty="0" err="1"/>
              <a:t>IceGadgetron</a:t>
            </a:r>
            <a:r>
              <a:rPr lang="en-US" b="1" dirty="0"/>
              <a:t> is needed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C7B06F8-B2BE-41DF-894C-1B53FA3A86EE}"/>
              </a:ext>
            </a:extLst>
          </p:cNvPr>
          <p:cNvSpPr txBox="1">
            <a:spLocks/>
          </p:cNvSpPr>
          <p:nvPr/>
        </p:nvSpPr>
        <p:spPr>
          <a:xfrm>
            <a:off x="1591006" y="2472258"/>
            <a:ext cx="25227040" cy="2909640"/>
          </a:xfrm>
          <a:prstGeom prst="rect">
            <a:avLst/>
          </a:prstGeom>
        </p:spPr>
        <p:txBody>
          <a:bodyPr vert="horz" lIns="274320" tIns="137160" rIns="274320" bIns="137160" rtlCol="0" anchor="b">
            <a:normAutofit/>
          </a:bodyPr>
          <a:lstStyle>
            <a:lvl1pPr marL="0" indent="0" algn="l" defTabSz="1371600" rtl="0" eaLnBrk="1" latinLnBrk="0" hangingPunct="1">
              <a:spcBef>
                <a:spcPct val="20000"/>
              </a:spcBef>
              <a:buClr>
                <a:srgbClr val="C0143C"/>
              </a:buClr>
              <a:buFont typeface="Wingdings" charset="2"/>
              <a:buNone/>
              <a:defRPr sz="6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371600" indent="0" algn="l" defTabSz="1371600" rtl="0" eaLnBrk="1" latinLnBrk="0" hangingPunct="1">
              <a:spcBef>
                <a:spcPct val="20000"/>
              </a:spcBef>
              <a:buClr>
                <a:srgbClr val="575A5D"/>
              </a:buClr>
              <a:buFont typeface="Wingdings" charset="2"/>
              <a:buNone/>
              <a:defRPr sz="5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743200" indent="0" algn="l" defTabSz="1371600" rtl="0" eaLnBrk="1" latinLnBrk="0" hangingPunct="1">
              <a:spcBef>
                <a:spcPct val="20000"/>
              </a:spcBef>
              <a:buFont typeface="Lucida Grande"/>
              <a:buNone/>
              <a:defRPr sz="4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41148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54864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68580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2296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6012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800" indent="0" algn="l" defTabSz="1371600" rtl="0" eaLnBrk="1" latinLnBrk="0" hangingPunct="1">
              <a:spcBef>
                <a:spcPct val="20000"/>
              </a:spcBef>
              <a:buFont typeface="Arial"/>
              <a:buNone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3939" indent="-1023939">
              <a:buFont typeface="Wingdings" charset="2"/>
              <a:buChar char="§"/>
            </a:pPr>
            <a:r>
              <a:rPr lang="en-US" sz="7200" b="1" dirty="0"/>
              <a:t>Because it enables clinical imaging using Gadgetron </a:t>
            </a:r>
          </a:p>
        </p:txBody>
      </p:sp>
      <p:pic>
        <p:nvPicPr>
          <p:cNvPr id="8" name="20150731_stress_perfusion_v2">
            <a:hlinkClick r:id="" action="ppaction://media"/>
            <a:extLst>
              <a:ext uri="{FF2B5EF4-FFF2-40B4-BE49-F238E27FC236}">
                <a16:creationId xmlns:a16="http://schemas.microsoft.com/office/drawing/2014/main" id="{61D1442F-11AA-4659-AAFE-D983A45F6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3951" y="6150682"/>
            <a:ext cx="13502148" cy="10683019"/>
          </a:xfrm>
          <a:prstGeom prst="rect">
            <a:avLst/>
          </a:prstGeom>
        </p:spPr>
      </p:pic>
      <p:pic>
        <p:nvPicPr>
          <p:cNvPr id="9" name="Picture 8" descr="deploymentconfigurations_siemens.pdf">
            <a:extLst>
              <a:ext uri="{FF2B5EF4-FFF2-40B4-BE49-F238E27FC236}">
                <a16:creationId xmlns:a16="http://schemas.microsoft.com/office/drawing/2014/main" id="{20D91331-9DCC-4D35-A747-80932597FC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0" t="16602" r="4396" b="75931"/>
          <a:stretch/>
        </p:blipFill>
        <p:spPr>
          <a:xfrm>
            <a:off x="15799582" y="13757822"/>
            <a:ext cx="8040329" cy="37141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C1EB10-AF09-48A8-82A8-A793DD3A1E89}"/>
              </a:ext>
            </a:extLst>
          </p:cNvPr>
          <p:cNvCxnSpPr/>
          <p:nvPr/>
        </p:nvCxnSpPr>
        <p:spPr>
          <a:xfrm flipH="1">
            <a:off x="22853981" y="7466418"/>
            <a:ext cx="703383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2341DE-4888-42AC-90BA-DCD40BF55326}"/>
              </a:ext>
            </a:extLst>
          </p:cNvPr>
          <p:cNvSpPr txBox="1"/>
          <p:nvPr/>
        </p:nvSpPr>
        <p:spPr>
          <a:xfrm>
            <a:off x="23715626" y="6173757"/>
            <a:ext cx="33234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100% software solution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FA9CD-247E-406F-889B-2665BB030D8A}"/>
              </a:ext>
            </a:extLst>
          </p:cNvPr>
          <p:cNvCxnSpPr/>
          <p:nvPr/>
        </p:nvCxnSpPr>
        <p:spPr>
          <a:xfrm>
            <a:off x="15799582" y="7430146"/>
            <a:ext cx="1563020" cy="0"/>
          </a:xfrm>
          <a:prstGeom prst="straightConnector1">
            <a:avLst/>
          </a:prstGeom>
          <a:ln w="76200"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9D6C76-A645-4FA2-87D8-14BCAD352F8A}"/>
              </a:ext>
            </a:extLst>
          </p:cNvPr>
          <p:cNvCxnSpPr/>
          <p:nvPr/>
        </p:nvCxnSpPr>
        <p:spPr>
          <a:xfrm>
            <a:off x="15799582" y="11492192"/>
            <a:ext cx="1563020" cy="0"/>
          </a:xfrm>
          <a:prstGeom prst="straightConnector1">
            <a:avLst/>
          </a:prstGeom>
          <a:ln w="76200"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eploymentconfigurations_siemens.pdf">
            <a:extLst>
              <a:ext uri="{FF2B5EF4-FFF2-40B4-BE49-F238E27FC236}">
                <a16:creationId xmlns:a16="http://schemas.microsoft.com/office/drawing/2014/main" id="{A33B84AE-83E5-488A-B3BB-788311348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7" t="-1591" r="3907" b="92175"/>
          <a:stretch/>
        </p:blipFill>
        <p:spPr>
          <a:xfrm>
            <a:off x="17919123" y="8864083"/>
            <a:ext cx="6556975" cy="4683733"/>
          </a:xfrm>
          <a:prstGeom prst="rect">
            <a:avLst/>
          </a:prstGeom>
        </p:spPr>
      </p:pic>
      <p:pic>
        <p:nvPicPr>
          <p:cNvPr id="15" name="Picture 14" descr="deploymentconfigurations_siemens.pdf">
            <a:extLst>
              <a:ext uri="{FF2B5EF4-FFF2-40B4-BE49-F238E27FC236}">
                <a16:creationId xmlns:a16="http://schemas.microsoft.com/office/drawing/2014/main" id="{85F8303D-F924-4581-86EE-8C894D8912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7" t="8454" r="3907" b="84935"/>
          <a:stretch/>
        </p:blipFill>
        <p:spPr>
          <a:xfrm>
            <a:off x="17919123" y="5723432"/>
            <a:ext cx="6556971" cy="328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85B188-8D17-42B4-A774-E4C61B8C60A1}"/>
              </a:ext>
            </a:extLst>
          </p:cNvPr>
          <p:cNvSpPr txBox="1"/>
          <p:nvPr/>
        </p:nvSpPr>
        <p:spPr>
          <a:xfrm>
            <a:off x="9631680" y="17897480"/>
            <a:ext cx="1534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Gadgetron</a:t>
            </a:r>
            <a:r>
              <a:rPr lang="en-US" dirty="0"/>
              <a:t> processing is transparent to end user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D8A62B-FB01-45AE-B89E-2F5182ACD666}"/>
              </a:ext>
            </a:extLst>
          </p:cNvPr>
          <p:cNvCxnSpPr/>
          <p:nvPr/>
        </p:nvCxnSpPr>
        <p:spPr>
          <a:xfrm>
            <a:off x="16551422" y="4322536"/>
            <a:ext cx="0" cy="1483360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3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is </a:t>
            </a:r>
            <a:r>
              <a:rPr lang="en-US" b="1" dirty="0" err="1"/>
              <a:t>IceGadgetron</a:t>
            </a:r>
            <a:r>
              <a:rPr lang="en-US" b="1" dirty="0"/>
              <a:t> and how to access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6A0435-1791-47B6-A5AB-333A3A274886}"/>
              </a:ext>
            </a:extLst>
          </p:cNvPr>
          <p:cNvSpPr/>
          <p:nvPr/>
        </p:nvSpPr>
        <p:spPr>
          <a:xfrm>
            <a:off x="1761179" y="4259422"/>
            <a:ext cx="135729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https://github.com/NHLBI-MR/IceGadgetron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2D5B8C-C75B-47F9-9C9D-F5463527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79" y="6000427"/>
            <a:ext cx="14179752" cy="109433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FF64BC7-8F21-4D21-BE95-54B29C2F6AFB}"/>
              </a:ext>
            </a:extLst>
          </p:cNvPr>
          <p:cNvSpPr txBox="1"/>
          <p:nvPr/>
        </p:nvSpPr>
        <p:spPr>
          <a:xfrm>
            <a:off x="16387603" y="8517470"/>
            <a:ext cx="102935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Available for Siemens Customers with research agreement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Contact </a:t>
            </a:r>
            <a:r>
              <a:rPr lang="en-US" dirty="0">
                <a:hlinkClick r:id="rId3"/>
              </a:rPr>
              <a:t>hui.xue@nih.gov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 welcome!</a:t>
            </a:r>
          </a:p>
        </p:txBody>
      </p:sp>
    </p:spTree>
    <p:extLst>
      <p:ext uri="{BB962C8B-B14F-4D97-AF65-F5344CB8AC3E}">
        <p14:creationId xmlns:p14="http://schemas.microsoft.com/office/powerpoint/2010/main" val="148301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</a:t>
            </a:r>
            <a:r>
              <a:rPr lang="en-US" b="1" dirty="0" err="1"/>
              <a:t>IceGadgetron</a:t>
            </a:r>
            <a:r>
              <a:rPr lang="en-US" b="1" dirty="0"/>
              <a:t> does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AA9105-82CE-42F7-BAE9-756AD838F60F}"/>
              </a:ext>
            </a:extLst>
          </p:cNvPr>
          <p:cNvSpPr/>
          <p:nvPr/>
        </p:nvSpPr>
        <p:spPr bwMode="auto">
          <a:xfrm>
            <a:off x="907866" y="5587639"/>
            <a:ext cx="4193178" cy="189411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Raid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8E266F-8AFA-48E2-82C6-5A88FD6C1521}"/>
              </a:ext>
            </a:extLst>
          </p:cNvPr>
          <p:cNvSpPr/>
          <p:nvPr/>
        </p:nvSpPr>
        <p:spPr bwMode="auto">
          <a:xfrm>
            <a:off x="6296295" y="5587639"/>
            <a:ext cx="4193178" cy="189411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Data </a:t>
            </a:r>
          </a:p>
          <a:p>
            <a:pPr algn="ctr"/>
            <a:r>
              <a:rPr lang="en-US" dirty="0">
                <a:latin typeface="Arial"/>
              </a:rPr>
              <a:t>labelling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1156AE-EFD7-48DF-9B5B-6C12A3A2A54D}"/>
              </a:ext>
            </a:extLst>
          </p:cNvPr>
          <p:cNvSpPr/>
          <p:nvPr/>
        </p:nvSpPr>
        <p:spPr bwMode="auto">
          <a:xfrm>
            <a:off x="9484301" y="10718073"/>
            <a:ext cx="2491094" cy="150549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Emitter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58BA-3F31-49CF-B78B-0F0448AE0826}"/>
              </a:ext>
            </a:extLst>
          </p:cNvPr>
          <p:cNvSpPr/>
          <p:nvPr/>
        </p:nvSpPr>
        <p:spPr bwMode="auto">
          <a:xfrm>
            <a:off x="11684724" y="5587639"/>
            <a:ext cx="4193178" cy="189411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E02DC-5169-45E7-823C-FD8F2CB50074}"/>
              </a:ext>
            </a:extLst>
          </p:cNvPr>
          <p:cNvSpPr/>
          <p:nvPr/>
        </p:nvSpPr>
        <p:spPr bwMode="auto">
          <a:xfrm>
            <a:off x="17073153" y="5587639"/>
            <a:ext cx="4193178" cy="189411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Decorator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F79091-5E29-4D53-AE11-14A5368CE06F}"/>
              </a:ext>
            </a:extLst>
          </p:cNvPr>
          <p:cNvSpPr/>
          <p:nvPr/>
        </p:nvSpPr>
        <p:spPr bwMode="auto">
          <a:xfrm>
            <a:off x="22461581" y="5587639"/>
            <a:ext cx="4193178" cy="189411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ImageSend</a:t>
            </a:r>
            <a:endParaRPr lang="en-US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E1398-DE76-4530-807B-1363870B22E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101044" y="6534696"/>
            <a:ext cx="11952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65D9A2-AA22-49A3-A402-7BE2F285666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10489473" y="6534696"/>
            <a:ext cx="11952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6514DB-6C2B-485C-8868-F431867479F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5877902" y="6534696"/>
            <a:ext cx="11952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CBF0DC-735A-4972-82C3-839495B59DB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266331" y="6534696"/>
            <a:ext cx="119525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D1D80A-2153-4DDD-B842-53948FE56A38}"/>
              </a:ext>
            </a:extLst>
          </p:cNvPr>
          <p:cNvSpPr txBox="1"/>
          <p:nvPr/>
        </p:nvSpPr>
        <p:spPr>
          <a:xfrm>
            <a:off x="907866" y="4314444"/>
            <a:ext cx="1065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Vendor provided reconstruction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F34FCE-857C-4FA8-A6FE-5F1E33B3EC31}"/>
              </a:ext>
            </a:extLst>
          </p:cNvPr>
          <p:cNvSpPr/>
          <p:nvPr/>
        </p:nvSpPr>
        <p:spPr bwMode="auto">
          <a:xfrm>
            <a:off x="907866" y="10718075"/>
            <a:ext cx="3476700" cy="150549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Raid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F97B95-FD86-48BC-A763-144ECAA97A60}"/>
              </a:ext>
            </a:extLst>
          </p:cNvPr>
          <p:cNvSpPr/>
          <p:nvPr/>
        </p:nvSpPr>
        <p:spPr bwMode="auto">
          <a:xfrm>
            <a:off x="5081449" y="10718074"/>
            <a:ext cx="3476700" cy="150549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Data </a:t>
            </a:r>
          </a:p>
          <a:p>
            <a:pPr algn="ctr"/>
            <a:r>
              <a:rPr lang="en-US" sz="4400" dirty="0">
                <a:latin typeface="Arial"/>
              </a:rPr>
              <a:t>labelling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C270F0-B8E7-4E1A-9D49-914A68816632}"/>
              </a:ext>
            </a:extLst>
          </p:cNvPr>
          <p:cNvSpPr/>
          <p:nvPr/>
        </p:nvSpPr>
        <p:spPr bwMode="auto">
          <a:xfrm>
            <a:off x="12350735" y="10718075"/>
            <a:ext cx="2334687" cy="15054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Recon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901628-DA73-449F-A808-51BD671A9C99}"/>
              </a:ext>
            </a:extLst>
          </p:cNvPr>
          <p:cNvSpPr/>
          <p:nvPr/>
        </p:nvSpPr>
        <p:spPr bwMode="auto">
          <a:xfrm>
            <a:off x="18287998" y="10718075"/>
            <a:ext cx="3476700" cy="150549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Decorator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9B2CBA-3C68-480D-AC3F-DA3096C0F848}"/>
              </a:ext>
            </a:extLst>
          </p:cNvPr>
          <p:cNvSpPr/>
          <p:nvPr/>
        </p:nvSpPr>
        <p:spPr bwMode="auto">
          <a:xfrm>
            <a:off x="22461581" y="10718075"/>
            <a:ext cx="3476700" cy="150549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 err="1">
                <a:latin typeface="Arial"/>
              </a:rPr>
              <a:t>ImageSend</a:t>
            </a:r>
            <a:endParaRPr lang="en-US" sz="4400" dirty="0">
              <a:latin typeface="Arial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FE72CA-CE83-41F8-957B-657A73D87988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4384566" y="11470821"/>
            <a:ext cx="696883" cy="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43341E-AF4C-4639-9DF2-CD1E890DC060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 flipV="1">
            <a:off x="8558149" y="11470820"/>
            <a:ext cx="926152" cy="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7C71C5-3CEA-4616-88C4-F04020AD80C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>
            <a:off x="17591115" y="11431631"/>
            <a:ext cx="696883" cy="3919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5EE6B8-30EF-41B4-B1E7-7E055A0E6574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1764698" y="11470822"/>
            <a:ext cx="696883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E7F9D6A-DD20-40D7-9160-7C720B008357}"/>
              </a:ext>
            </a:extLst>
          </p:cNvPr>
          <p:cNvSpPr/>
          <p:nvPr/>
        </p:nvSpPr>
        <p:spPr bwMode="auto">
          <a:xfrm>
            <a:off x="15100021" y="10678884"/>
            <a:ext cx="2491094" cy="150549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Injector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AF4E2C-2F9A-4844-B17E-E17B5E7E5CF9}"/>
              </a:ext>
            </a:extLst>
          </p:cNvPr>
          <p:cNvSpPr/>
          <p:nvPr/>
        </p:nvSpPr>
        <p:spPr bwMode="auto">
          <a:xfrm>
            <a:off x="11592641" y="15146381"/>
            <a:ext cx="4167052" cy="179287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Gadgetron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E4FDACF-E077-4F1B-8F52-2AA3E3E4AA59}"/>
              </a:ext>
            </a:extLst>
          </p:cNvPr>
          <p:cNvCxnSpPr>
            <a:cxnSpLocks/>
            <a:stCxn id="7" idx="2"/>
            <a:endCxn id="49" idx="1"/>
          </p:cNvCxnSpPr>
          <p:nvPr/>
        </p:nvCxnSpPr>
        <p:spPr>
          <a:xfrm rot="16200000" flipH="1">
            <a:off x="9251617" y="13701796"/>
            <a:ext cx="3819254" cy="86279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7C4CDB0-72BC-4537-929D-4C59D3A2D37E}"/>
              </a:ext>
            </a:extLst>
          </p:cNvPr>
          <p:cNvCxnSpPr>
            <a:cxnSpLocks/>
            <a:stCxn id="49" idx="3"/>
            <a:endCxn id="45" idx="2"/>
          </p:cNvCxnSpPr>
          <p:nvPr/>
        </p:nvCxnSpPr>
        <p:spPr>
          <a:xfrm flipV="1">
            <a:off x="15759693" y="12184377"/>
            <a:ext cx="585875" cy="385844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C96765-CB12-4631-BDB4-4F424A88EEB2}"/>
              </a:ext>
            </a:extLst>
          </p:cNvPr>
          <p:cNvSpPr txBox="1"/>
          <p:nvPr/>
        </p:nvSpPr>
        <p:spPr>
          <a:xfrm>
            <a:off x="907866" y="9334610"/>
            <a:ext cx="13953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IceGadgetron</a:t>
            </a:r>
            <a:r>
              <a:rPr lang="en-US" dirty="0"/>
              <a:t> changes the default chain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4EEB24-D449-4610-BB04-B7DAB9AAFE33}"/>
              </a:ext>
            </a:extLst>
          </p:cNvPr>
          <p:cNvSpPr txBox="1"/>
          <p:nvPr/>
        </p:nvSpPr>
        <p:spPr>
          <a:xfrm>
            <a:off x="8775327" y="13057853"/>
            <a:ext cx="1908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out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CF1BD1-C3C3-4B54-9D3B-1E82215D51A3}"/>
              </a:ext>
            </a:extLst>
          </p:cNvPr>
          <p:cNvSpPr txBox="1"/>
          <p:nvPr/>
        </p:nvSpPr>
        <p:spPr>
          <a:xfrm>
            <a:off x="16529089" y="12976315"/>
            <a:ext cx="2607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back</a:t>
            </a:r>
          </a:p>
        </p:txBody>
      </p:sp>
    </p:spTree>
    <p:extLst>
      <p:ext uri="{BB962C8B-B14F-4D97-AF65-F5344CB8AC3E}">
        <p14:creationId xmlns:p14="http://schemas.microsoft.com/office/powerpoint/2010/main" val="261339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 </a:t>
            </a:r>
            <a:r>
              <a:rPr lang="en-US" b="1" dirty="0" err="1"/>
              <a:t>IceProgram</a:t>
            </a:r>
            <a:r>
              <a:rPr lang="en-US" b="1" dirty="0"/>
              <a:t> of a sequence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E9BF91-9AB2-4DE4-BC21-9C73D94E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87" y="5919871"/>
            <a:ext cx="15030450" cy="4591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CC3C3-D3DB-4A50-BBFA-0D092296FFCD}"/>
              </a:ext>
            </a:extLst>
          </p:cNvPr>
          <p:cNvSpPr txBox="1"/>
          <p:nvPr/>
        </p:nvSpPr>
        <p:spPr>
          <a:xfrm>
            <a:off x="1957448" y="3984171"/>
            <a:ext cx="21686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Determined in sequence by set ice program name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03E129A-D871-46AC-82F0-65B8DE2CFCAD}"/>
              </a:ext>
            </a:extLst>
          </p:cNvPr>
          <p:cNvSpPr/>
          <p:nvPr/>
        </p:nvSpPr>
        <p:spPr bwMode="auto">
          <a:xfrm>
            <a:off x="13611497" y="10724606"/>
            <a:ext cx="862149" cy="2142308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8A72E-18F6-4824-84B6-10B517CF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83" y="13080599"/>
            <a:ext cx="15801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Default </a:t>
            </a:r>
            <a:r>
              <a:rPr lang="en-US" b="1" dirty="0" err="1"/>
              <a:t>IceProgram</a:t>
            </a:r>
            <a:r>
              <a:rPr lang="en-US" b="1" dirty="0"/>
              <a:t> </a:t>
            </a:r>
            <a:r>
              <a:rPr lang="en-US" b="1" dirty="0" err="1"/>
              <a:t>ipr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8FE997-56A5-4718-98C6-EF5F1F12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259" y="4034928"/>
            <a:ext cx="12890863" cy="8345060"/>
          </a:xfrm>
          <a:prstGeom prst="rect">
            <a:avLst/>
          </a:prstGeom>
        </p:spPr>
      </p:pic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6BCF73B0-A9E2-4F46-B288-3B53FED6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1" y="13882235"/>
            <a:ext cx="27432000" cy="27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2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</a:t>
            </a:r>
            <a:r>
              <a:rPr lang="en-US" b="1" dirty="0" err="1"/>
              <a:t>IceGadgetron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CA7C8-6E9B-48C1-9F81-293F2C98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41" y="4633639"/>
            <a:ext cx="9467850" cy="1243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546A7-0EAF-4C57-AFA2-E1D4BA43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015" y="4866999"/>
            <a:ext cx="16185782" cy="5981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95BCD-9DBF-44FF-A4ED-E5670991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256" y="11232002"/>
            <a:ext cx="16268541" cy="50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5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B3106-2DCB-4BA0-9BFA-5DCD4ACF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C1ECF-8FBB-4BDE-8106-42CC925D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IceProgram</a:t>
            </a:r>
            <a:r>
              <a:rPr lang="en-US" b="1" dirty="0"/>
              <a:t> xml: parameters to control recon chain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EBBF1C0-925C-4CA7-8132-281FF46484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759806"/>
              </p:ext>
            </p:extLst>
          </p:nvPr>
        </p:nvGraphicFramePr>
        <p:xfrm>
          <a:off x="8640763" y="18346738"/>
          <a:ext cx="16875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Packager Shell Object" showAsIcon="1" r:id="rId3" imgW="1687680" imgH="470160" progId="Package">
                  <p:embed/>
                </p:oleObj>
              </mc:Choice>
              <mc:Fallback>
                <p:oleObj name="Packager Shell Object" showAsIcon="1" r:id="rId3" imgW="1687680" imgH="4701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0763" y="18346738"/>
                        <a:ext cx="1687512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8691149-7232-4CE0-91EC-13BD6E59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54" y="4435927"/>
            <a:ext cx="27432000" cy="138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94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682</Words>
  <Application>Microsoft Office PowerPoint</Application>
  <PresentationFormat>Custom</PresentationFormat>
  <Paragraphs>273</Paragraphs>
  <Slides>23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Lucida Grande</vt:lpstr>
      <vt:lpstr>Arial</vt:lpstr>
      <vt:lpstr>Calibri</vt:lpstr>
      <vt:lpstr>Wingdings</vt:lpstr>
      <vt:lpstr>Office Theme</vt:lpstr>
      <vt:lpstr>Packager Shell Object</vt:lpstr>
      <vt:lpstr>PowerPoint Presentation</vt:lpstr>
      <vt:lpstr>In this session</vt:lpstr>
      <vt:lpstr>Why the IceGadgetron is needed</vt:lpstr>
      <vt:lpstr>Where is IceGadgetron and how to access</vt:lpstr>
      <vt:lpstr>What IceGadgetron does</vt:lpstr>
      <vt:lpstr>Set IceProgram of a sequence</vt:lpstr>
      <vt:lpstr>Default IceProgram ipr</vt:lpstr>
      <vt:lpstr>Add IceGadgetron</vt:lpstr>
      <vt:lpstr>What is IceProgram xml: parameters to control recon chain</vt:lpstr>
      <vt:lpstr>What is gadgetron.ini: parameters to control where to send data</vt:lpstr>
      <vt:lpstr>What is gadgetron.ini: use tunnel</vt:lpstr>
      <vt:lpstr>Handle the dependent measurements</vt:lpstr>
      <vt:lpstr>Handle the dependent measurements</vt:lpstr>
      <vt:lpstr>Handle the dependent measurements</vt:lpstr>
      <vt:lpstr>Demo session IceGadgetron in IDEA simulation</vt:lpstr>
      <vt:lpstr>Configurator</vt:lpstr>
      <vt:lpstr>Emitter</vt:lpstr>
      <vt:lpstr>Emitter : ComputeScan</vt:lpstr>
      <vt:lpstr>Emittor: for sync data (ECG, RESP, Grad …)</vt:lpstr>
      <vt:lpstr>Injector</vt:lpstr>
      <vt:lpstr>Demo session IceGadgetron on scanner</vt:lpstr>
      <vt:lpstr>How to configure the ICE in general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1860</cp:revision>
  <dcterms:created xsi:type="dcterms:W3CDTF">2010-08-11T18:35:55Z</dcterms:created>
  <dcterms:modified xsi:type="dcterms:W3CDTF">2020-06-15T20:54:58Z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